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343" r:id="rId3"/>
    <p:sldId id="445" r:id="rId4"/>
    <p:sldId id="444" r:id="rId5"/>
    <p:sldId id="446" r:id="rId6"/>
    <p:sldId id="448" r:id="rId7"/>
    <p:sldId id="447" r:id="rId8"/>
    <p:sldId id="452" r:id="rId9"/>
    <p:sldId id="453" r:id="rId10"/>
    <p:sldId id="449" r:id="rId11"/>
    <p:sldId id="455" r:id="rId12"/>
    <p:sldId id="456" r:id="rId13"/>
    <p:sldId id="457" r:id="rId14"/>
    <p:sldId id="459" r:id="rId15"/>
    <p:sldId id="461" r:id="rId16"/>
    <p:sldId id="454" r:id="rId17"/>
    <p:sldId id="458" r:id="rId18"/>
    <p:sldId id="275" r:id="rId19"/>
  </p:sldIdLst>
  <p:sldSz cx="12192000" cy="6858000"/>
  <p:notesSz cx="12192000" cy="6858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CDE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Estilo medio 3 - Énfasis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Estilo medio 4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2833802-FEF1-4C79-8D5D-14CF1EAF98D9}" styleName="Estilo claro 2 - Acent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21"/>
    <p:restoredTop sz="94679"/>
  </p:normalViewPr>
  <p:slideViewPr>
    <p:cSldViewPr>
      <p:cViewPr varScale="1">
        <p:scale>
          <a:sx n="100" d="100"/>
          <a:sy n="100" d="100"/>
        </p:scale>
        <p:origin x="1112" y="1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8" d="100"/>
          <a:sy n="128" d="100"/>
        </p:scale>
        <p:origin x="856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A91F91-578E-9E4D-8EB3-CFFC1F328C54}" type="datetimeFigureOut">
              <a:rPr lang="es-PE" smtClean="0"/>
              <a:t>4/05/24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2E0251-4A44-8545-A97E-79002A77502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32030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52187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11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780792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12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9529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13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63249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181738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15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702947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16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643198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17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4079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91806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208022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371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6967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82673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878839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280302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E0251-4A44-8545-A97E-79002A775028}" type="slidenum">
              <a:rPr lang="es-PE" smtClean="0"/>
              <a:t>10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71560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25448" y="700278"/>
            <a:ext cx="10141102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E6F88AC-A465-2940-C903-44EF4FCF3967}"/>
              </a:ext>
            </a:extLst>
          </p:cNvPr>
          <p:cNvSpPr/>
          <p:nvPr userDrawn="1"/>
        </p:nvSpPr>
        <p:spPr>
          <a:xfrm>
            <a:off x="8915400" y="381000"/>
            <a:ext cx="28194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8E720CB-7CAA-AFCB-434D-7CD8739EE817}"/>
              </a:ext>
            </a:extLst>
          </p:cNvPr>
          <p:cNvSpPr/>
          <p:nvPr userDrawn="1"/>
        </p:nvSpPr>
        <p:spPr>
          <a:xfrm>
            <a:off x="8778240" y="381000"/>
            <a:ext cx="318516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6C1E319-CCDD-4927-8159-D50096DD5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A170F-702A-45FB-98FF-681829BE2387}" type="datetimeFigureOut">
              <a:rPr lang="es-PE" smtClean="0"/>
              <a:t>4/05/24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6B54D14-CF67-4575-86A3-63128B7BE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BFC3500-9F9C-4C4D-B6DD-D43E94327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5080-3BB4-47D1-B288-7349805E311D}" type="slidenum">
              <a:rPr lang="es-PE" smtClean="0"/>
              <a:t>‹Nº›</a:t>
            </a:fld>
            <a:endParaRPr lang="es-PE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1E87A48-E163-AEFF-BCFD-2A837BBCFF12}"/>
              </a:ext>
            </a:extLst>
          </p:cNvPr>
          <p:cNvSpPr/>
          <p:nvPr userDrawn="1"/>
        </p:nvSpPr>
        <p:spPr>
          <a:xfrm>
            <a:off x="8778240" y="381000"/>
            <a:ext cx="303276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52766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11347" y="1560067"/>
            <a:ext cx="6369304" cy="14154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911347" y="1560067"/>
            <a:ext cx="6369304" cy="14154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2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72" y="0"/>
            <a:ext cx="8121904" cy="685799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D3A1836A-8BB5-3736-E09E-23893433AC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85900" y="1371600"/>
            <a:ext cx="9220200" cy="751488"/>
          </a:xfrm>
        </p:spPr>
        <p:txBody>
          <a:bodyPr tIns="12700" rtlCol="0"/>
          <a:lstStyle/>
          <a:p>
            <a:pPr marR="635" algn="ctr" eaLnBrk="1" fontAlgn="auto" hangingPunct="1">
              <a:spcAft>
                <a:spcPts val="2400"/>
              </a:spcAft>
              <a:defRPr/>
            </a:pPr>
            <a:r>
              <a:rPr lang="es-ES_tradnl" b="1" dirty="0">
                <a:solidFill>
                  <a:srgbClr val="C00000"/>
                </a:solidFill>
                <a:latin typeface="Arial"/>
                <a:cs typeface="Arial"/>
              </a:rPr>
              <a:t>INVESTIGACIÓN</a:t>
            </a:r>
            <a:r>
              <a:rPr lang="es-ES_tradnl" b="1" spc="-65" dirty="0">
                <a:solidFill>
                  <a:srgbClr val="C00000"/>
                </a:solidFill>
                <a:latin typeface="Arial"/>
                <a:cs typeface="Arial"/>
              </a:rPr>
              <a:t> </a:t>
            </a:r>
            <a:r>
              <a:rPr lang="es-ES_tradnl" b="1" spc="-70" dirty="0">
                <a:solidFill>
                  <a:srgbClr val="C00000"/>
                </a:solidFill>
                <a:latin typeface="Arial"/>
                <a:cs typeface="Arial"/>
              </a:rPr>
              <a:t>OPERATIVA</a:t>
            </a:r>
            <a:endParaRPr lang="es-ES_tradnl" b="0" spc="-70" dirty="0">
              <a:solidFill>
                <a:srgbClr val="C00000"/>
              </a:solidFill>
              <a:latin typeface="Arial"/>
              <a:cs typeface="Arial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B884E91-1704-559D-F5B1-5A49ECA6E229}"/>
              </a:ext>
            </a:extLst>
          </p:cNvPr>
          <p:cNvSpPr txBox="1"/>
          <p:nvPr/>
        </p:nvSpPr>
        <p:spPr>
          <a:xfrm>
            <a:off x="1752600" y="3048412"/>
            <a:ext cx="9982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s-ES_tradnl" sz="2800" b="0" spc="-70" dirty="0">
                <a:solidFill>
                  <a:srgbClr val="C00000"/>
                </a:solidFill>
              </a:rPr>
              <a:t>Tema: </a:t>
            </a:r>
            <a:r>
              <a:rPr lang="es-ES_tradnl" sz="2800" spc="-70" dirty="0">
                <a:solidFill>
                  <a:srgbClr val="C00000"/>
                </a:solidFill>
              </a:rPr>
              <a:t>Modelos de Distribución y de Red – Problemas de Transporte</a:t>
            </a:r>
            <a:endParaRPr lang="es-ES_tradnl" sz="2800" b="0" spc="-70" dirty="0">
              <a:solidFill>
                <a:srgbClr val="C00000"/>
              </a:solidFill>
            </a:endParaRP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s-ES_tradnl" sz="2400" b="0" spc="-70" dirty="0">
                <a:solidFill>
                  <a:srgbClr val="C00000"/>
                </a:solidFill>
                <a:latin typeface="Arial"/>
                <a:cs typeface="Arial"/>
              </a:rPr>
              <a:t>Semana 8 – Sesión 1</a:t>
            </a:r>
            <a:endParaRPr lang="es-ES_tradnl" sz="240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3E9008D-5DA2-6790-E458-B81D3BAED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Problema </a:t>
            </a:r>
            <a:r>
              <a:rPr lang="es-ES_tradnl" altLang="es-PE" sz="4000" b="1" kern="0" spc="-1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Nro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 de transporte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9225D09-3834-3645-3FDB-057F71F215F7}"/>
              </a:ext>
            </a:extLst>
          </p:cNvPr>
          <p:cNvSpPr txBox="1"/>
          <p:nvPr/>
        </p:nvSpPr>
        <p:spPr>
          <a:xfrm>
            <a:off x="5748960" y="1790700"/>
            <a:ext cx="594774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s-PE" sz="1800" dirty="0">
                <a:effectLst/>
                <a:latin typeface="+mj-lt"/>
              </a:rPr>
              <a:t>Elabore un modelo de programación lineal para este problema; asegúrese de definir las variables de su modelo.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s-PE" sz="1800" dirty="0">
                <a:effectLst/>
                <a:latin typeface="+mj-lt"/>
              </a:rPr>
              <a:t>Resuelva el programa lineal para determinar la solución óptima. </a:t>
            </a:r>
          </a:p>
          <a:p>
            <a:pPr algn="just"/>
            <a:endParaRPr lang="es-ES_tradnl" dirty="0">
              <a:latin typeface="+mj-lt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4EFD5C0D-3421-B230-CF7E-495A4B3A0A1D}"/>
              </a:ext>
            </a:extLst>
          </p:cNvPr>
          <p:cNvSpPr/>
          <p:nvPr/>
        </p:nvSpPr>
        <p:spPr>
          <a:xfrm>
            <a:off x="1255813" y="2948194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Lima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89895CF8-63DD-C31A-D6AA-C37E325B6515}"/>
              </a:ext>
            </a:extLst>
          </p:cNvPr>
          <p:cNvSpPr/>
          <p:nvPr/>
        </p:nvSpPr>
        <p:spPr>
          <a:xfrm>
            <a:off x="1255813" y="4102997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2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Ica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7DA10786-1508-EA2A-42A7-FC17177E86D2}"/>
              </a:ext>
            </a:extLst>
          </p:cNvPr>
          <p:cNvSpPr/>
          <p:nvPr/>
        </p:nvSpPr>
        <p:spPr>
          <a:xfrm>
            <a:off x="3763376" y="2237963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Trujillo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C24972EB-BCE8-88C9-1734-06F0CF3E06D1}"/>
              </a:ext>
            </a:extLst>
          </p:cNvPr>
          <p:cNvSpPr/>
          <p:nvPr/>
        </p:nvSpPr>
        <p:spPr>
          <a:xfrm>
            <a:off x="3812784" y="346213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2</a:t>
            </a:r>
          </a:p>
          <a:p>
            <a:pPr algn="ctr"/>
            <a:r>
              <a:rPr lang="es-ES_tradnl" sz="1200" dirty="0" err="1">
                <a:solidFill>
                  <a:schemeClr val="tx1"/>
                </a:solidFill>
              </a:rPr>
              <a:t>Ayacuc</a:t>
            </a:r>
            <a:r>
              <a:rPr lang="es-ES_tradnl" sz="12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6E949BA5-47C5-BEEA-7694-8F40141262D9}"/>
              </a:ext>
            </a:extLst>
          </p:cNvPr>
          <p:cNvSpPr/>
          <p:nvPr/>
        </p:nvSpPr>
        <p:spPr>
          <a:xfrm>
            <a:off x="3812784" y="4572000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3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Yauyos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B5CFCC86-6E81-A254-1113-355CA141BCF2}"/>
              </a:ext>
            </a:extLst>
          </p:cNvPr>
          <p:cNvCxnSpPr>
            <a:stCxn id="2" idx="6"/>
            <a:endCxn id="9" idx="2"/>
          </p:cNvCxnSpPr>
          <p:nvPr/>
        </p:nvCxnSpPr>
        <p:spPr>
          <a:xfrm flipV="1">
            <a:off x="1941613" y="2580863"/>
            <a:ext cx="1821763" cy="710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4974F84F-6812-AA10-1154-AE26DB28EE36}"/>
              </a:ext>
            </a:extLst>
          </p:cNvPr>
          <p:cNvCxnSpPr>
            <a:cxnSpLocks/>
            <a:stCxn id="2" idx="6"/>
            <a:endCxn id="10" idx="1"/>
          </p:cNvCxnSpPr>
          <p:nvPr/>
        </p:nvCxnSpPr>
        <p:spPr>
          <a:xfrm>
            <a:off x="1941613" y="3291094"/>
            <a:ext cx="1971604" cy="271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9CF6505D-1E54-86ED-1316-1D71AC93891B}"/>
              </a:ext>
            </a:extLst>
          </p:cNvPr>
          <p:cNvCxnSpPr>
            <a:cxnSpLocks/>
            <a:stCxn id="2" idx="6"/>
            <a:endCxn id="11" idx="1"/>
          </p:cNvCxnSpPr>
          <p:nvPr/>
        </p:nvCxnSpPr>
        <p:spPr>
          <a:xfrm>
            <a:off x="1941613" y="3291094"/>
            <a:ext cx="1971604" cy="138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476E6A7B-FDA5-BEFB-0C27-4145184BF553}"/>
              </a:ext>
            </a:extLst>
          </p:cNvPr>
          <p:cNvCxnSpPr>
            <a:cxnSpLocks/>
            <a:stCxn id="5" idx="6"/>
            <a:endCxn id="9" idx="3"/>
          </p:cNvCxnSpPr>
          <p:nvPr/>
        </p:nvCxnSpPr>
        <p:spPr>
          <a:xfrm flipV="1">
            <a:off x="1941613" y="2823330"/>
            <a:ext cx="1922196" cy="1622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CCA56CB4-3700-ACA7-DC45-DBCAF200332E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 flipV="1">
            <a:off x="1941613" y="3805030"/>
            <a:ext cx="1871171" cy="640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6913CC5-855A-D1B6-75AB-FA8690554EB6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1941613" y="4445897"/>
            <a:ext cx="1871171" cy="469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546D8BC-A16C-A635-3400-4B68CD32149B}"/>
              </a:ext>
            </a:extLst>
          </p:cNvPr>
          <p:cNvSpPr txBox="1"/>
          <p:nvPr/>
        </p:nvSpPr>
        <p:spPr>
          <a:xfrm>
            <a:off x="852067" y="2423997"/>
            <a:ext cx="14339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Plantas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(nodos de origen)</a:t>
            </a:r>
            <a:endParaRPr lang="es-ES_tradnl" sz="1200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F273B13-B468-6DAB-C1CC-C91A3314A6C0}"/>
              </a:ext>
            </a:extLst>
          </p:cNvPr>
          <p:cNvSpPr txBox="1"/>
          <p:nvPr/>
        </p:nvSpPr>
        <p:spPr>
          <a:xfrm>
            <a:off x="3505199" y="1752842"/>
            <a:ext cx="17141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Centros de distribuci</a:t>
            </a:r>
            <a:r>
              <a:rPr lang="es-ES_tradnl" sz="1200" dirty="0"/>
              <a:t>ón</a:t>
            </a:r>
            <a:endParaRPr lang="es-ES_tradnl" sz="1200" dirty="0">
              <a:solidFill>
                <a:schemeClr val="tx1"/>
              </a:solidFill>
            </a:endParaRP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(nodos de destino)</a:t>
            </a:r>
            <a:endParaRPr lang="es-ES_tradnl" sz="1200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85A01FD-7673-4331-C9B5-74210593EC3D}"/>
              </a:ext>
            </a:extLst>
          </p:cNvPr>
          <p:cNvSpPr txBox="1"/>
          <p:nvPr/>
        </p:nvSpPr>
        <p:spPr>
          <a:xfrm>
            <a:off x="2286000" y="2837263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14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999370C-7FA5-B588-CD02-2CFE5B5E439B}"/>
              </a:ext>
            </a:extLst>
          </p:cNvPr>
          <p:cNvSpPr txBox="1"/>
          <p:nvPr/>
        </p:nvSpPr>
        <p:spPr>
          <a:xfrm>
            <a:off x="2362200" y="3111285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9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D4F0FDD0-9728-3B1B-B7AD-4C5AA74ED6CD}"/>
              </a:ext>
            </a:extLst>
          </p:cNvPr>
          <p:cNvSpPr txBox="1"/>
          <p:nvPr/>
        </p:nvSpPr>
        <p:spPr>
          <a:xfrm>
            <a:off x="2362200" y="3419062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7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A34FCE16-DEC8-229C-FE8A-08F1EC18D616}"/>
              </a:ext>
            </a:extLst>
          </p:cNvPr>
          <p:cNvSpPr txBox="1"/>
          <p:nvPr/>
        </p:nvSpPr>
        <p:spPr>
          <a:xfrm>
            <a:off x="2093902" y="3955415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8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DAA074CF-6395-BA91-C794-19254742CCB9}"/>
              </a:ext>
            </a:extLst>
          </p:cNvPr>
          <p:cNvSpPr txBox="1"/>
          <p:nvPr/>
        </p:nvSpPr>
        <p:spPr>
          <a:xfrm>
            <a:off x="2170102" y="4104862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10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EAC7175D-84DC-91C8-906B-B5C3228A73CA}"/>
              </a:ext>
            </a:extLst>
          </p:cNvPr>
          <p:cNvSpPr txBox="1"/>
          <p:nvPr/>
        </p:nvSpPr>
        <p:spPr>
          <a:xfrm>
            <a:off x="2170102" y="4333462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5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6E69489D-276D-198C-97C7-D6A5C10D27B3}"/>
              </a:ext>
            </a:extLst>
          </p:cNvPr>
          <p:cNvSpPr txBox="1"/>
          <p:nvPr/>
        </p:nvSpPr>
        <p:spPr>
          <a:xfrm>
            <a:off x="452929" y="3154353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30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A6FB1A67-02A5-0736-23FE-C845BCAA8460}"/>
              </a:ext>
            </a:extLst>
          </p:cNvPr>
          <p:cNvSpPr txBox="1"/>
          <p:nvPr/>
        </p:nvSpPr>
        <p:spPr>
          <a:xfrm>
            <a:off x="481796" y="4333462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20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41E41C16-1DAC-0BD8-271B-CDE73EF16ECA}"/>
              </a:ext>
            </a:extLst>
          </p:cNvPr>
          <p:cNvSpPr txBox="1"/>
          <p:nvPr/>
        </p:nvSpPr>
        <p:spPr>
          <a:xfrm>
            <a:off x="4497060" y="2398521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25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E3A7765B-6F73-3230-4D66-98CA40EBE58E}"/>
              </a:ext>
            </a:extLst>
          </p:cNvPr>
          <p:cNvSpPr txBox="1"/>
          <p:nvPr/>
        </p:nvSpPr>
        <p:spPr>
          <a:xfrm>
            <a:off x="4576902" y="4788797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10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2C04ACE6-9224-F0CE-727F-80E92D5EB845}"/>
              </a:ext>
            </a:extLst>
          </p:cNvPr>
          <p:cNvSpPr txBox="1"/>
          <p:nvPr/>
        </p:nvSpPr>
        <p:spPr>
          <a:xfrm>
            <a:off x="4549609" y="3643289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15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A05B9025-A92F-AF0E-3DA0-220736EF7189}"/>
              </a:ext>
            </a:extLst>
          </p:cNvPr>
          <p:cNvSpPr txBox="1"/>
          <p:nvPr/>
        </p:nvSpPr>
        <p:spPr>
          <a:xfrm>
            <a:off x="2045922" y="1883179"/>
            <a:ext cx="111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Costo unitario de transporte</a:t>
            </a:r>
            <a:endParaRPr lang="es-ES_tradnl" sz="1200" dirty="0"/>
          </a:p>
        </p:txBody>
      </p: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CAABCCD5-ED21-E6B8-1292-8873799DA833}"/>
              </a:ext>
            </a:extLst>
          </p:cNvPr>
          <p:cNvCxnSpPr/>
          <p:nvPr/>
        </p:nvCxnSpPr>
        <p:spPr>
          <a:xfrm flipH="1">
            <a:off x="2566079" y="2387297"/>
            <a:ext cx="186929" cy="377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uadroTexto 48">
            <a:extLst>
              <a:ext uri="{FF2B5EF4-FFF2-40B4-BE49-F238E27FC236}">
                <a16:creationId xmlns:a16="http://schemas.microsoft.com/office/drawing/2014/main" id="{4C6EC3DE-20BE-4A1E-F7D9-F6435CB03915}"/>
              </a:ext>
            </a:extLst>
          </p:cNvPr>
          <p:cNvSpPr txBox="1"/>
          <p:nvPr/>
        </p:nvSpPr>
        <p:spPr>
          <a:xfrm>
            <a:off x="794916" y="5480030"/>
            <a:ext cx="14339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SUMINISTRO</a:t>
            </a:r>
          </a:p>
          <a:p>
            <a:pPr algn="ctr"/>
            <a:r>
              <a:rPr lang="es-ES_tradnl" sz="1200" dirty="0"/>
              <a:t>(OFERTA)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A7762847-E6AF-1C97-D452-BA9AB3512AB0}"/>
              </a:ext>
            </a:extLst>
          </p:cNvPr>
          <p:cNvSpPr txBox="1"/>
          <p:nvPr/>
        </p:nvSpPr>
        <p:spPr>
          <a:xfrm>
            <a:off x="3469547" y="5643454"/>
            <a:ext cx="14339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DEMANDAS</a:t>
            </a:r>
            <a:endParaRPr lang="es-ES_tradnl" sz="1200" dirty="0"/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E7FF46F8-5A9D-FEB8-D613-321F7F1AD8B5}"/>
              </a:ext>
            </a:extLst>
          </p:cNvPr>
          <p:cNvSpPr txBox="1"/>
          <p:nvPr/>
        </p:nvSpPr>
        <p:spPr>
          <a:xfrm>
            <a:off x="2186448" y="5410200"/>
            <a:ext cx="14339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/>
              <a:t>Rutas de distribución (arcos)</a:t>
            </a:r>
          </a:p>
        </p:txBody>
      </p:sp>
    </p:spTree>
    <p:extLst>
      <p:ext uri="{BB962C8B-B14F-4D97-AF65-F5344CB8AC3E}">
        <p14:creationId xmlns:p14="http://schemas.microsoft.com/office/powerpoint/2010/main" val="1040860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3E9008D-5DA2-6790-E458-B81D3BAED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Problema </a:t>
            </a:r>
            <a:r>
              <a:rPr lang="es-ES_tradnl" altLang="es-PE" sz="4000" b="1" kern="0" spc="-1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Nro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 de transporte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9225D09-3834-3645-3FDB-057F71F215F7}"/>
              </a:ext>
            </a:extLst>
          </p:cNvPr>
          <p:cNvSpPr txBox="1"/>
          <p:nvPr/>
        </p:nvSpPr>
        <p:spPr>
          <a:xfrm>
            <a:off x="647700" y="2097841"/>
            <a:ext cx="434340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800" dirty="0">
                <a:effectLst/>
                <a:latin typeface="Times"/>
              </a:rPr>
              <a:t>Sean </a:t>
            </a:r>
          </a:p>
          <a:p>
            <a:r>
              <a:rPr lang="es-PE" dirty="0">
                <a:latin typeface="Times"/>
              </a:rPr>
              <a:t>X11: cantidad enviada de Lima a Trujillo</a:t>
            </a:r>
          </a:p>
          <a:p>
            <a:r>
              <a:rPr lang="es-PE" dirty="0">
                <a:latin typeface="Times"/>
              </a:rPr>
              <a:t>X12: cantidad enviada de Lima a  Ayacucho</a:t>
            </a:r>
          </a:p>
          <a:p>
            <a:r>
              <a:rPr lang="es-PE" sz="1800" dirty="0">
                <a:effectLst/>
                <a:latin typeface="Times"/>
              </a:rPr>
              <a:t>…</a:t>
            </a:r>
          </a:p>
          <a:p>
            <a:endParaRPr lang="es-PE" sz="1800" dirty="0">
              <a:effectLst/>
              <a:latin typeface="Times"/>
            </a:endParaRPr>
          </a:p>
          <a:p>
            <a:r>
              <a:rPr lang="es-PE" sz="1800" dirty="0">
                <a:effectLst/>
                <a:latin typeface="Times"/>
              </a:rPr>
              <a:t>Min </a:t>
            </a:r>
            <a:r>
              <a:rPr lang="es-PE" dirty="0">
                <a:latin typeface="Times"/>
              </a:rPr>
              <a:t>14x11+9x12 +7x13 +8x21+10x22+5x23 </a:t>
            </a:r>
          </a:p>
          <a:p>
            <a:pPr algn="just"/>
            <a:r>
              <a:rPr lang="es-ES_tradnl" dirty="0">
                <a:latin typeface="+mj-lt"/>
              </a:rPr>
              <a:t>Sa.	</a:t>
            </a:r>
          </a:p>
          <a:p>
            <a:pPr algn="just"/>
            <a:r>
              <a:rPr lang="es-ES_tradnl" dirty="0">
                <a:latin typeface="+mj-lt"/>
              </a:rPr>
              <a:t>x11 + x12 +x13 &lt;= 30</a:t>
            </a:r>
          </a:p>
          <a:p>
            <a:pPr algn="just"/>
            <a:r>
              <a:rPr lang="es-ES_tradnl" dirty="0">
                <a:latin typeface="+mj-lt"/>
              </a:rPr>
              <a:t>x21 + x22 + x23 &lt;= 20</a:t>
            </a:r>
          </a:p>
          <a:p>
            <a:pPr algn="just"/>
            <a:r>
              <a:rPr lang="es-ES_tradnl" dirty="0">
                <a:latin typeface="+mj-lt"/>
              </a:rPr>
              <a:t>x11 + x21 = 25</a:t>
            </a:r>
          </a:p>
          <a:p>
            <a:pPr algn="just"/>
            <a:r>
              <a:rPr lang="es-ES_tradnl" dirty="0">
                <a:latin typeface="+mj-lt"/>
              </a:rPr>
              <a:t>x12 + x22 = 12</a:t>
            </a:r>
          </a:p>
          <a:p>
            <a:pPr algn="just"/>
            <a:r>
              <a:rPr lang="es-ES_tradnl" dirty="0">
                <a:latin typeface="+mj-lt"/>
              </a:rPr>
              <a:t>x13 + x23 = 10</a:t>
            </a:r>
          </a:p>
          <a:p>
            <a:pPr algn="just"/>
            <a:endParaRPr lang="es-ES_tradnl" dirty="0">
              <a:latin typeface="+mj-lt"/>
            </a:endParaRPr>
          </a:p>
          <a:p>
            <a:pPr algn="just"/>
            <a:r>
              <a:rPr lang="es-ES_tradnl" dirty="0">
                <a:latin typeface="+mj-lt"/>
              </a:rPr>
              <a:t>X11, x12, x13, x21, x22, x23 &gt;= 0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AEAC45A9-B996-A3CF-1B19-7E6CB8BDD6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26" t="57269"/>
          <a:stretch/>
        </p:blipFill>
        <p:spPr>
          <a:xfrm>
            <a:off x="7620000" y="3810000"/>
            <a:ext cx="3675516" cy="2375701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ED730860-0C27-5CE4-DB9D-17CD583690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733" b="90509"/>
          <a:stretch/>
        </p:blipFill>
        <p:spPr>
          <a:xfrm>
            <a:off x="6779532" y="3124200"/>
            <a:ext cx="4876800" cy="578550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5D2A18EC-42C5-2C58-E91B-632DA6CC05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2042767"/>
            <a:ext cx="2490886" cy="1070923"/>
          </a:xfrm>
          <a:prstGeom prst="rect">
            <a:avLst/>
          </a:prstGeom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id="{5D1CDCE8-B219-53BE-D293-E75E19EDF11A}"/>
              </a:ext>
            </a:extLst>
          </p:cNvPr>
          <p:cNvSpPr txBox="1"/>
          <p:nvPr/>
        </p:nvSpPr>
        <p:spPr>
          <a:xfrm>
            <a:off x="535668" y="1419653"/>
            <a:ext cx="5103132" cy="52322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algn="just"/>
            <a:r>
              <a:rPr lang="es-PE" sz="1400" dirty="0">
                <a:effectLst/>
                <a:latin typeface="+mj-lt"/>
              </a:rPr>
              <a:t>Elabore un modelo de programación lineal para este problema; asegúrese de definir las variables de su modelo.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7986792F-D5A6-D931-6186-F03EC9DBBF3C}"/>
              </a:ext>
            </a:extLst>
          </p:cNvPr>
          <p:cNvSpPr txBox="1"/>
          <p:nvPr/>
        </p:nvSpPr>
        <p:spPr>
          <a:xfrm>
            <a:off x="6553200" y="1418611"/>
            <a:ext cx="5103132" cy="523219"/>
          </a:xfrm>
          <a:prstGeom prst="rect">
            <a:avLst/>
          </a:prstGeom>
          <a:solidFill>
            <a:srgbClr val="FFFF00"/>
          </a:solidFill>
        </p:spPr>
        <p:txBody>
          <a:bodyPr wrap="square" lIns="90000">
            <a:noAutofit/>
          </a:bodyPr>
          <a:lstStyle/>
          <a:p>
            <a:pPr algn="just"/>
            <a:r>
              <a:rPr lang="es-PE" sz="1400" dirty="0">
                <a:effectLst/>
                <a:latin typeface="+mj-lt"/>
              </a:rPr>
              <a:t>Elabore un modelo de programación lineal para este problema; </a:t>
            </a:r>
          </a:p>
        </p:txBody>
      </p:sp>
    </p:spTree>
    <p:extLst>
      <p:ext uri="{BB962C8B-B14F-4D97-AF65-F5344CB8AC3E}">
        <p14:creationId xmlns:p14="http://schemas.microsoft.com/office/powerpoint/2010/main" val="1209108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3E9008D-5DA2-6790-E458-B81D3BAED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Problema </a:t>
            </a:r>
            <a:r>
              <a:rPr lang="es-ES_tradnl" altLang="es-PE" sz="4000" b="1" kern="0" spc="-1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Nro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3 de transporte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9225D09-3834-3645-3FDB-057F71F215F7}"/>
              </a:ext>
            </a:extLst>
          </p:cNvPr>
          <p:cNvSpPr txBox="1"/>
          <p:nvPr/>
        </p:nvSpPr>
        <p:spPr>
          <a:xfrm>
            <a:off x="571500" y="1524000"/>
            <a:ext cx="11049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PE" sz="1800" dirty="0">
                <a:effectLst/>
                <a:latin typeface="+mj-lt"/>
              </a:rPr>
              <a:t>Una empresa importa productos en dos puertos: Balboa (Panama) y Guayaquil (Ecuador). Los embarques de uno de los productos se hacen a clientes de Alemania, España, Italia y Portugal. Para el periodo de planeación siguiente, los suministros en cada puerto, las demandas de los clientes y los costos de envío por caja desde cada puerto, a cada cliente, son los siguientes:</a:t>
            </a:r>
          </a:p>
          <a:p>
            <a:pPr algn="just"/>
            <a:endParaRPr lang="es-PE" dirty="0">
              <a:latin typeface="+mj-lt"/>
            </a:endParaRPr>
          </a:p>
          <a:p>
            <a:pPr algn="just"/>
            <a:endParaRPr lang="es-PE" dirty="0">
              <a:latin typeface="+mj-lt"/>
            </a:endParaRPr>
          </a:p>
          <a:p>
            <a:pPr algn="just"/>
            <a:endParaRPr lang="es-PE" dirty="0">
              <a:latin typeface="+mj-lt"/>
            </a:endParaRPr>
          </a:p>
          <a:p>
            <a:pPr algn="just"/>
            <a:endParaRPr lang="es-PE" dirty="0">
              <a:latin typeface="+mj-lt"/>
            </a:endParaRPr>
          </a:p>
          <a:p>
            <a:pPr algn="just"/>
            <a:endParaRPr lang="es-PE" dirty="0">
              <a:latin typeface="+mj-lt"/>
            </a:endParaRPr>
          </a:p>
          <a:p>
            <a:pPr algn="just"/>
            <a:endParaRPr lang="es-PE" dirty="0">
              <a:latin typeface="+mj-lt"/>
            </a:endParaRPr>
          </a:p>
          <a:p>
            <a:pPr algn="just"/>
            <a:endParaRPr lang="es-PE" dirty="0">
              <a:latin typeface="+mj-lt"/>
            </a:endParaRPr>
          </a:p>
          <a:p>
            <a:pPr algn="just"/>
            <a:endParaRPr lang="es-PE" dirty="0">
              <a:latin typeface="+mj-lt"/>
            </a:endParaRPr>
          </a:p>
          <a:p>
            <a:pPr algn="just"/>
            <a:endParaRPr lang="es-PE" dirty="0">
              <a:latin typeface="+mj-lt"/>
            </a:endParaRPr>
          </a:p>
          <a:p>
            <a:pPr algn="just"/>
            <a:endParaRPr lang="es-PE" dirty="0">
              <a:latin typeface="+mj-lt"/>
            </a:endParaRPr>
          </a:p>
          <a:p>
            <a:pPr algn="just"/>
            <a:r>
              <a:rPr lang="es-ES_tradnl" dirty="0">
                <a:latin typeface="+mj-lt"/>
              </a:rPr>
              <a:t>Desarrolle una representación de red del sistema de distribución.</a:t>
            </a:r>
            <a:endParaRPr lang="es-PE" dirty="0">
              <a:latin typeface="+mj-lt"/>
            </a:endParaRPr>
          </a:p>
        </p:txBody>
      </p:sp>
      <p:graphicFrame>
        <p:nvGraphicFramePr>
          <p:cNvPr id="12" name="Tabla 11">
            <a:extLst>
              <a:ext uri="{FF2B5EF4-FFF2-40B4-BE49-F238E27FC236}">
                <a16:creationId xmlns:a16="http://schemas.microsoft.com/office/drawing/2014/main" id="{6EADA39E-2410-540E-AB15-00F0C9E830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585226"/>
              </p:ext>
            </p:extLst>
          </p:nvPr>
        </p:nvGraphicFramePr>
        <p:xfrm>
          <a:off x="1447800" y="2971800"/>
          <a:ext cx="8458199" cy="200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72961">
                  <a:extLst>
                    <a:ext uri="{9D8B030D-6E8A-4147-A177-3AD203B41FA5}">
                      <a16:colId xmlns:a16="http://schemas.microsoft.com/office/drawing/2014/main" val="3298033127"/>
                    </a:ext>
                  </a:extLst>
                </a:gridCol>
                <a:gridCol w="1638606">
                  <a:extLst>
                    <a:ext uri="{9D8B030D-6E8A-4147-A177-3AD203B41FA5}">
                      <a16:colId xmlns:a16="http://schemas.microsoft.com/office/drawing/2014/main" val="1282014341"/>
                    </a:ext>
                  </a:extLst>
                </a:gridCol>
                <a:gridCol w="1386658">
                  <a:extLst>
                    <a:ext uri="{9D8B030D-6E8A-4147-A177-3AD203B41FA5}">
                      <a16:colId xmlns:a16="http://schemas.microsoft.com/office/drawing/2014/main" val="2568108356"/>
                    </a:ext>
                  </a:extLst>
                </a:gridCol>
                <a:gridCol w="1386658">
                  <a:extLst>
                    <a:ext uri="{9D8B030D-6E8A-4147-A177-3AD203B41FA5}">
                      <a16:colId xmlns:a16="http://schemas.microsoft.com/office/drawing/2014/main" val="402740815"/>
                    </a:ext>
                  </a:extLst>
                </a:gridCol>
                <a:gridCol w="1386658">
                  <a:extLst>
                    <a:ext uri="{9D8B030D-6E8A-4147-A177-3AD203B41FA5}">
                      <a16:colId xmlns:a16="http://schemas.microsoft.com/office/drawing/2014/main" val="2253577245"/>
                    </a:ext>
                  </a:extLst>
                </a:gridCol>
                <a:gridCol w="1386658">
                  <a:extLst>
                    <a:ext uri="{9D8B030D-6E8A-4147-A177-3AD203B41FA5}">
                      <a16:colId xmlns:a16="http://schemas.microsoft.com/office/drawing/2014/main" val="1038437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Clientes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Suministro en el puerto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75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1" dirty="0"/>
                        <a:t>Puerto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Alemania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España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Italia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Portugal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endParaRPr lang="es-ES_tradnl" sz="1400" b="0" dirty="0"/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1293184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Balboa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1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Guayaquil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461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Demanda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1400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1400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_tradnl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5218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4046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768B1530-AC91-8626-136C-2178BBF68035}"/>
              </a:ext>
            </a:extLst>
          </p:cNvPr>
          <p:cNvSpPr txBox="1"/>
          <p:nvPr/>
        </p:nvSpPr>
        <p:spPr>
          <a:xfrm>
            <a:off x="634562" y="2819400"/>
            <a:ext cx="10896600" cy="1646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_tradnl" sz="4800" b="1" dirty="0"/>
              <a:t>PROBLEMA Nro. 3 </a:t>
            </a:r>
          </a:p>
          <a:p>
            <a:pPr algn="ctr">
              <a:spcAft>
                <a:spcPts val="600"/>
              </a:spcAft>
            </a:pPr>
            <a:r>
              <a:rPr lang="es-ES_tradnl" sz="4800" b="1" dirty="0"/>
              <a:t>A DESARROLLARSE EN CLASE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8E27146C-4D5A-FAA9-7ED4-0BF8C44155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Problema </a:t>
            </a:r>
            <a:r>
              <a:rPr lang="es-ES_tradnl" altLang="es-PE" sz="4000" b="1" kern="0" spc="-1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Nro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3 de transporte</a:t>
            </a:r>
          </a:p>
        </p:txBody>
      </p:sp>
    </p:spTree>
    <p:extLst>
      <p:ext uri="{BB962C8B-B14F-4D97-AF65-F5344CB8AC3E}">
        <p14:creationId xmlns:p14="http://schemas.microsoft.com/office/powerpoint/2010/main" val="4275570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3E9008D-5DA2-6790-E458-B81D3BAED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Problema </a:t>
            </a:r>
            <a:r>
              <a:rPr lang="es-ES_tradnl" altLang="es-PE" sz="4000" b="1" kern="0" spc="-1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Nro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4 de transporte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9225D09-3834-3645-3FDB-057F71F215F7}"/>
              </a:ext>
            </a:extLst>
          </p:cNvPr>
          <p:cNvSpPr txBox="1"/>
          <p:nvPr/>
        </p:nvSpPr>
        <p:spPr>
          <a:xfrm>
            <a:off x="647700" y="4996083"/>
            <a:ext cx="11049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arenR"/>
            </a:pPr>
            <a:r>
              <a:rPr lang="es-ES_tradnl" dirty="0">
                <a:latin typeface="+mj-lt"/>
              </a:rPr>
              <a:t>¿Cuántas unidades debe producir cada planta para cada cliente con el fin de maximizar las utilidades? </a:t>
            </a:r>
          </a:p>
          <a:p>
            <a:pPr marL="342900" indent="-342900" algn="just">
              <a:buFont typeface="+mj-lt"/>
              <a:buAutoNum type="arabicParenR"/>
            </a:pPr>
            <a:r>
              <a:rPr lang="es-ES_tradnl" dirty="0">
                <a:latin typeface="+mj-lt"/>
              </a:rPr>
              <a:t>¿Cuáles demandas de los clientes no se cumplirán? Muestre su modelo de red y su formulación de programación lineal.</a:t>
            </a:r>
            <a:endParaRPr lang="es-PE" dirty="0">
              <a:latin typeface="+mj-lt"/>
            </a:endParaRPr>
          </a:p>
        </p:txBody>
      </p:sp>
      <p:graphicFrame>
        <p:nvGraphicFramePr>
          <p:cNvPr id="12" name="Tabla 11">
            <a:extLst>
              <a:ext uri="{FF2B5EF4-FFF2-40B4-BE49-F238E27FC236}">
                <a16:creationId xmlns:a16="http://schemas.microsoft.com/office/drawing/2014/main" id="{6EADA39E-2410-540E-AB15-00F0C9E830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1688314"/>
              </p:ext>
            </p:extLst>
          </p:nvPr>
        </p:nvGraphicFramePr>
        <p:xfrm>
          <a:off x="2057400" y="1543887"/>
          <a:ext cx="7071541" cy="1483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72961">
                  <a:extLst>
                    <a:ext uri="{9D8B030D-6E8A-4147-A177-3AD203B41FA5}">
                      <a16:colId xmlns:a16="http://schemas.microsoft.com/office/drawing/2014/main" val="3298033127"/>
                    </a:ext>
                  </a:extLst>
                </a:gridCol>
                <a:gridCol w="1638606">
                  <a:extLst>
                    <a:ext uri="{9D8B030D-6E8A-4147-A177-3AD203B41FA5}">
                      <a16:colId xmlns:a16="http://schemas.microsoft.com/office/drawing/2014/main" val="1282014341"/>
                    </a:ext>
                  </a:extLst>
                </a:gridCol>
                <a:gridCol w="1386658">
                  <a:extLst>
                    <a:ext uri="{9D8B030D-6E8A-4147-A177-3AD203B41FA5}">
                      <a16:colId xmlns:a16="http://schemas.microsoft.com/office/drawing/2014/main" val="2568108356"/>
                    </a:ext>
                  </a:extLst>
                </a:gridCol>
                <a:gridCol w="1386658">
                  <a:extLst>
                    <a:ext uri="{9D8B030D-6E8A-4147-A177-3AD203B41FA5}">
                      <a16:colId xmlns:a16="http://schemas.microsoft.com/office/drawing/2014/main" val="402740815"/>
                    </a:ext>
                  </a:extLst>
                </a:gridCol>
                <a:gridCol w="1386658">
                  <a:extLst>
                    <a:ext uri="{9D8B030D-6E8A-4147-A177-3AD203B41FA5}">
                      <a16:colId xmlns:a16="http://schemas.microsoft.com/office/drawing/2014/main" val="22535772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Clientes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75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1" dirty="0"/>
                        <a:t>Planta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D1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D2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D3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D4</a:t>
                      </a:r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1293184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Lima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1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Ayacucho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461704"/>
                  </a:ext>
                </a:extLst>
              </a:tr>
            </a:tbl>
          </a:graphicData>
        </a:graphic>
      </p:graphicFrame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7353EA44-0D26-6F8D-4C66-54724FE9CC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5534565"/>
              </p:ext>
            </p:extLst>
          </p:nvPr>
        </p:nvGraphicFramePr>
        <p:xfrm>
          <a:off x="2057400" y="3200400"/>
          <a:ext cx="7071540" cy="16154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94305">
                  <a:extLst>
                    <a:ext uri="{9D8B030D-6E8A-4147-A177-3AD203B41FA5}">
                      <a16:colId xmlns:a16="http://schemas.microsoft.com/office/drawing/2014/main" val="3298033127"/>
                    </a:ext>
                  </a:extLst>
                </a:gridCol>
                <a:gridCol w="2695873">
                  <a:extLst>
                    <a:ext uri="{9D8B030D-6E8A-4147-A177-3AD203B41FA5}">
                      <a16:colId xmlns:a16="http://schemas.microsoft.com/office/drawing/2014/main" val="1282014341"/>
                    </a:ext>
                  </a:extLst>
                </a:gridCol>
                <a:gridCol w="2281362">
                  <a:extLst>
                    <a:ext uri="{9D8B030D-6E8A-4147-A177-3AD203B41FA5}">
                      <a16:colId xmlns:a16="http://schemas.microsoft.com/office/drawing/2014/main" val="2568108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Planta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Capacidades</a:t>
                      </a:r>
                    </a:p>
                    <a:p>
                      <a:pPr algn="ctr"/>
                      <a:r>
                        <a:rPr lang="es-ES_tradnl" sz="1400" dirty="0"/>
                        <a:t>(unidades)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600" dirty="0"/>
                        <a:t>Pedidos del distribuidor (unidades)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75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Lima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D1 2000</a:t>
                      </a:r>
                    </a:p>
                    <a:p>
                      <a:pPr algn="ctr"/>
                      <a:r>
                        <a:rPr lang="es-ES_tradnl" sz="1400" dirty="0"/>
                        <a:t>D2 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1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Ayacucho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D3 3000</a:t>
                      </a:r>
                    </a:p>
                    <a:p>
                      <a:pPr algn="ctr"/>
                      <a:r>
                        <a:rPr lang="es-ES_tradnl" sz="1400" dirty="0"/>
                        <a:t>D4 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4617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115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3E9008D-5DA2-6790-E458-B81D3BAED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Problema </a:t>
            </a:r>
            <a:r>
              <a:rPr lang="es-ES_tradnl" altLang="es-PE" sz="4000" b="1" kern="0" spc="-1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Nro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4 de transporte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2FA940D9-B88D-ABFA-6046-71EF0ECBBD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1524000"/>
            <a:ext cx="3962400" cy="4622800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8087D4DA-49F2-1C92-380C-8E7BA971B2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5800" y="1905001"/>
            <a:ext cx="5435600" cy="2364700"/>
          </a:xfrm>
          <a:prstGeom prst="rect">
            <a:avLst/>
          </a:prstGeom>
        </p:spPr>
      </p:pic>
      <p:sp>
        <p:nvSpPr>
          <p:cNvPr id="22" name="Rectángulo 21">
            <a:extLst>
              <a:ext uri="{FF2B5EF4-FFF2-40B4-BE49-F238E27FC236}">
                <a16:creationId xmlns:a16="http://schemas.microsoft.com/office/drawing/2014/main" id="{B144CCC0-821D-5335-C4E4-4FAF516919C2}"/>
              </a:ext>
            </a:extLst>
          </p:cNvPr>
          <p:cNvSpPr/>
          <p:nvPr/>
        </p:nvSpPr>
        <p:spPr>
          <a:xfrm>
            <a:off x="5765800" y="2860676"/>
            <a:ext cx="4996740" cy="2266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03B897F9-63C4-761F-792C-325CF818CDFE}"/>
              </a:ext>
            </a:extLst>
          </p:cNvPr>
          <p:cNvSpPr/>
          <p:nvPr/>
        </p:nvSpPr>
        <p:spPr>
          <a:xfrm>
            <a:off x="5740400" y="4495807"/>
            <a:ext cx="4996740" cy="1650988"/>
          </a:xfrm>
          <a:prstGeom prst="rect">
            <a:avLst/>
          </a:prstGeom>
          <a:solidFill>
            <a:srgbClr val="FFFF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b="1" dirty="0">
                <a:solidFill>
                  <a:schemeClr val="tx1"/>
                </a:solidFill>
              </a:rPr>
              <a:t>COSTO TOTAL = $282,000</a:t>
            </a:r>
          </a:p>
          <a:p>
            <a:pPr algn="ctr"/>
            <a:r>
              <a:rPr lang="es-ES_tradnl" dirty="0">
                <a:solidFill>
                  <a:schemeClr val="tx1"/>
                </a:solidFill>
              </a:rPr>
              <a:t>LIMA – D2 = 4000 UNID.</a:t>
            </a:r>
          </a:p>
          <a:p>
            <a:pPr algn="ctr"/>
            <a:r>
              <a:rPr lang="es-ES_tradnl" dirty="0">
                <a:solidFill>
                  <a:schemeClr val="tx1"/>
                </a:solidFill>
              </a:rPr>
              <a:t>LIMA – D4 = 1000 UNID.</a:t>
            </a:r>
          </a:p>
          <a:p>
            <a:pPr algn="ctr"/>
            <a:r>
              <a:rPr lang="es-ES_tradnl" dirty="0">
                <a:solidFill>
                  <a:schemeClr val="tx1"/>
                </a:solidFill>
              </a:rPr>
              <a:t>AYACUCHO – D1 = 2000 UNID.</a:t>
            </a:r>
          </a:p>
          <a:p>
            <a:pPr algn="ctr"/>
            <a:r>
              <a:rPr lang="es-ES_tradnl" dirty="0">
                <a:solidFill>
                  <a:schemeClr val="tx1"/>
                </a:solidFill>
              </a:rPr>
              <a:t>AYACUCHO – D4 = 1000 UNID.</a:t>
            </a:r>
          </a:p>
          <a:p>
            <a:pPr algn="ctr"/>
            <a:endParaRPr lang="es-ES_tradn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6975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6">
            <a:extLst>
              <a:ext uri="{FF2B5EF4-FFF2-40B4-BE49-F238E27FC236}">
                <a16:creationId xmlns:a16="http://schemas.microsoft.com/office/drawing/2014/main" id="{4703CBAB-F67F-E16D-4F4F-44F84BE91B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Problema </a:t>
            </a:r>
            <a:r>
              <a:rPr lang="es-ES_tradnl" altLang="es-PE" sz="4000" b="1" kern="0" spc="-1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Nro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5. POR RESOLVER 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57E165B-835B-C078-29D8-787B757A62DB}"/>
              </a:ext>
            </a:extLst>
          </p:cNvPr>
          <p:cNvSpPr txBox="1"/>
          <p:nvPr/>
        </p:nvSpPr>
        <p:spPr>
          <a:xfrm>
            <a:off x="647700" y="1635125"/>
            <a:ext cx="10896600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s-ES_tradnl" dirty="0"/>
              <a:t>Una empresa desea programar el transporte de su producto principal que se elabora en 4 plantas con 3 destinos a 3 almacenes. Se conoce la demanda de los almacenes, la capacidad de producción de las plantas y el costo de transporte por unidad de transporte de una planta a un almacén.</a:t>
            </a:r>
          </a:p>
          <a:p>
            <a:pPr algn="just">
              <a:spcAft>
                <a:spcPts val="600"/>
              </a:spcAft>
            </a:pPr>
            <a:r>
              <a:rPr lang="es-ES_tradnl" i="1" dirty="0"/>
              <a:t>Se debe determinar cuántas unidades se deben enviar desde cada planta hacia cada almacén al mínimo costo total</a:t>
            </a: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EA3F70F6-910D-07A3-8EB0-AA50929A6E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870784"/>
              </p:ext>
            </p:extLst>
          </p:nvPr>
        </p:nvGraphicFramePr>
        <p:xfrm>
          <a:off x="2362200" y="3548498"/>
          <a:ext cx="6569767" cy="23469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298033127"/>
                    </a:ext>
                  </a:extLst>
                </a:gridCol>
                <a:gridCol w="876172">
                  <a:extLst>
                    <a:ext uri="{9D8B030D-6E8A-4147-A177-3AD203B41FA5}">
                      <a16:colId xmlns:a16="http://schemas.microsoft.com/office/drawing/2014/main" val="1282014341"/>
                    </a:ext>
                  </a:extLst>
                </a:gridCol>
                <a:gridCol w="1288265">
                  <a:extLst>
                    <a:ext uri="{9D8B030D-6E8A-4147-A177-3AD203B41FA5}">
                      <a16:colId xmlns:a16="http://schemas.microsoft.com/office/drawing/2014/main" val="2568108356"/>
                    </a:ext>
                  </a:extLst>
                </a:gridCol>
                <a:gridCol w="1288265">
                  <a:extLst>
                    <a:ext uri="{9D8B030D-6E8A-4147-A177-3AD203B41FA5}">
                      <a16:colId xmlns:a16="http://schemas.microsoft.com/office/drawing/2014/main" val="402740815"/>
                    </a:ext>
                  </a:extLst>
                </a:gridCol>
                <a:gridCol w="1288265">
                  <a:extLst>
                    <a:ext uri="{9D8B030D-6E8A-4147-A177-3AD203B41FA5}">
                      <a16:colId xmlns:a16="http://schemas.microsoft.com/office/drawing/2014/main" val="2253577245"/>
                    </a:ext>
                  </a:extLst>
                </a:gridCol>
              </a:tblGrid>
              <a:tr h="23698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COSTO DE TRANSPORTE (S/por unidad)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75947"/>
                  </a:ext>
                </a:extLst>
              </a:tr>
              <a:tr h="396796"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Plantas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Almacén 1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_tradnl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Almacén 2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_tradnl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Almacén 3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Capacidad (unidades)</a:t>
                      </a:r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1293184170"/>
                  </a:ext>
                </a:extLst>
              </a:tr>
              <a:tr h="23698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950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1490"/>
                  </a:ext>
                </a:extLst>
              </a:tr>
              <a:tr h="23698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1150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461704"/>
                  </a:ext>
                </a:extLst>
              </a:tr>
              <a:tr h="23698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521870"/>
                  </a:ext>
                </a:extLst>
              </a:tr>
              <a:tr h="23698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900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704332"/>
                  </a:ext>
                </a:extLst>
              </a:tr>
              <a:tr h="23698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Demanda (unidades)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1200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_tradnl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16541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5779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768B1530-AC91-8626-136C-2178BBF68035}"/>
              </a:ext>
            </a:extLst>
          </p:cNvPr>
          <p:cNvSpPr txBox="1"/>
          <p:nvPr/>
        </p:nvSpPr>
        <p:spPr>
          <a:xfrm>
            <a:off x="634562" y="2819400"/>
            <a:ext cx="10896600" cy="1646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_tradnl" sz="4800" b="1" dirty="0"/>
              <a:t>PROBLEMA Nro. 5 </a:t>
            </a:r>
          </a:p>
          <a:p>
            <a:pPr algn="ctr">
              <a:spcAft>
                <a:spcPts val="600"/>
              </a:spcAft>
            </a:pPr>
            <a:r>
              <a:rPr lang="es-ES_tradnl" sz="4800" b="1" dirty="0"/>
              <a:t>A DESARROLLARSE EN CLASE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698BA14-CEBB-8F3B-ACD0-72D27B888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Problema </a:t>
            </a:r>
            <a:r>
              <a:rPr lang="es-ES_tradnl" altLang="es-PE" sz="4000" b="1" kern="0" spc="-1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Nro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5. </a:t>
            </a:r>
          </a:p>
        </p:txBody>
      </p:sp>
    </p:spTree>
    <p:extLst>
      <p:ext uri="{BB962C8B-B14F-4D97-AF65-F5344CB8AC3E}">
        <p14:creationId xmlns:p14="http://schemas.microsoft.com/office/powerpoint/2010/main" val="3375357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2969" y="145914"/>
            <a:ext cx="10650988" cy="656616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7;p17"/>
          <p:cNvGrpSpPr/>
          <p:nvPr/>
        </p:nvGrpSpPr>
        <p:grpSpPr>
          <a:xfrm>
            <a:off x="914400" y="2209800"/>
            <a:ext cx="2102240" cy="2062868"/>
            <a:chOff x="5049725" y="1435050"/>
            <a:chExt cx="486550" cy="481850"/>
          </a:xfrm>
          <a:solidFill>
            <a:srgbClr val="C00000"/>
          </a:solidFill>
        </p:grpSpPr>
        <p:sp>
          <p:nvSpPr>
            <p:cNvPr id="14" name="Google Shape;138;p17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5" name="Google Shape;139;p17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6" name="Google Shape;140;p17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7" name="Google Shape;141;p17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502566" y="1828800"/>
            <a:ext cx="8001000" cy="2580705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065" marR="5080" algn="just">
              <a:lnSpc>
                <a:spcPct val="150000"/>
              </a:lnSpc>
              <a:spcBef>
                <a:spcPts val="2400"/>
              </a:spcBef>
              <a:spcAft>
                <a:spcPts val="600"/>
              </a:spcAft>
              <a:tabLst>
                <a:tab pos="241300" algn="l"/>
              </a:tabLst>
            </a:pPr>
            <a:r>
              <a:rPr lang="es-PE" sz="2800" b="1" dirty="0">
                <a:solidFill>
                  <a:srgbClr val="002060"/>
                </a:solidFill>
              </a:rPr>
              <a:t>Al finalizar la sesión, el alumno comprenderá como parte de los problemas de programación lineal, los llamados problemas de flujos de redes, siendo uno de ellos los problemas de transporte.</a:t>
            </a:r>
          </a:p>
        </p:txBody>
      </p:sp>
      <p:sp>
        <p:nvSpPr>
          <p:cNvPr id="24" name="object 2">
            <a:extLst>
              <a:ext uri="{FF2B5EF4-FFF2-40B4-BE49-F238E27FC236}">
                <a16:creationId xmlns:a16="http://schemas.microsoft.com/office/drawing/2014/main" id="{AAAC4D75-D235-AE55-94DB-6667DD94FE9D}"/>
              </a:ext>
            </a:extLst>
          </p:cNvPr>
          <p:cNvSpPr txBox="1">
            <a:spLocks/>
          </p:cNvSpPr>
          <p:nvPr/>
        </p:nvSpPr>
        <p:spPr>
          <a:xfrm>
            <a:off x="1066800" y="685800"/>
            <a:ext cx="80010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1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s-PE" sz="4000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Logro</a:t>
            </a:r>
            <a:r>
              <a:rPr lang="es-PE" sz="4000" kern="0" spc="-25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de la sesión</a:t>
            </a:r>
            <a:r>
              <a:rPr lang="es-PE" sz="4000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185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sp>
        <p:nvSpPr>
          <p:cNvPr id="2" name="Text Box 4">
            <a:extLst>
              <a:ext uri="{FF2B5EF4-FFF2-40B4-BE49-F238E27FC236}">
                <a16:creationId xmlns:a16="http://schemas.microsoft.com/office/drawing/2014/main" id="{6404226D-53E1-9335-4809-1F2E9C3DC0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617758"/>
            <a:ext cx="10896600" cy="422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>
            <a:no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457200" indent="-4572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PE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Problema de </a:t>
            </a:r>
            <a:r>
              <a:rPr lang="es-PE" sz="2800" b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s-PE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ransporte</a:t>
            </a:r>
          </a:p>
          <a:p>
            <a:pPr marL="457200" indent="-4572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PE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Problema de asignación</a:t>
            </a:r>
          </a:p>
          <a:p>
            <a:pPr marL="457200" indent="-4572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PE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Problema de tra</a:t>
            </a:r>
            <a:r>
              <a:rPr lang="es-PE" sz="2800" b="1" dirty="0">
                <a:latin typeface="Arial" panose="020B0604020202020204" pitchFamily="34" charset="0"/>
                <a:cs typeface="Arial" panose="020B0604020202020204" pitchFamily="34" charset="0"/>
              </a:rPr>
              <a:t>nsbordo</a:t>
            </a:r>
          </a:p>
          <a:p>
            <a:pPr marL="457200" indent="-4572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PE" sz="280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Problema de la ruta má corta</a:t>
            </a:r>
          </a:p>
          <a:p>
            <a:pPr marL="457200" indent="-4572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PE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Problema de flujo máximo</a:t>
            </a:r>
            <a:endParaRPr lang="es-PE" sz="2800" dirty="0">
              <a:solidFill>
                <a:schemeClr val="bg1">
                  <a:lumMod val="5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Aft>
                <a:spcPts val="1200"/>
              </a:spcAft>
            </a:pPr>
            <a:endParaRPr lang="es-PE" sz="2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3506A69-2C66-0AE2-4575-5132F20921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Modelos de distribución y de red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923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3E9008D-5DA2-6790-E458-B81D3BAED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Problema de transporte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4FF99D88-EA37-FCC6-3F16-D4882A11EC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617758"/>
            <a:ext cx="10896600" cy="422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>
            <a:no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El modelo de transporte es una clase especial de programación lineal que </a:t>
            </a:r>
            <a:r>
              <a:rPr lang="es-PE" sz="2000" b="1" dirty="0">
                <a:effectLst/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tiene que ver con transportar un artículo</a:t>
            </a:r>
            <a:r>
              <a:rPr lang="es-PE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desde su fuente u origen</a:t>
            </a:r>
            <a:r>
              <a:rPr lang="es-PE" sz="20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PE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(es decir, por ejemplo fábricas) hasta sus </a:t>
            </a:r>
            <a:r>
              <a:rPr lang="es-PE" sz="2000" dirty="0">
                <a:latin typeface="Arial" panose="020B0604020202020204" pitchFamily="34" charset="0"/>
                <a:cs typeface="Arial" panose="020B0604020202020204" pitchFamily="34" charset="0"/>
              </a:rPr>
              <a:t>destino</a:t>
            </a:r>
            <a:r>
              <a:rPr lang="es-PE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(es decir, por ejemplo bodegas).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P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El objetivo es determinar el programa de transporte que </a:t>
            </a:r>
            <a:r>
              <a:rPr lang="es-PE" sz="2000" b="1" dirty="0">
                <a:effectLst/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minimice el costo total del transporte</a:t>
            </a:r>
            <a:r>
              <a:rPr lang="es-PE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y que al mismo tiempo satisfaga los límites de la oferta y la demanda.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P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 el modelo se supone que </a:t>
            </a:r>
            <a:r>
              <a:rPr lang="es-PE" sz="20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el </a:t>
            </a:r>
            <a:r>
              <a:rPr lang="es-PE" sz="2000" b="1" dirty="0">
                <a:effectLst/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costo de transporte</a:t>
            </a:r>
            <a:r>
              <a:rPr lang="es-PE" sz="2000" dirty="0">
                <a:effectLst/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PE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 proporcional a la </a:t>
            </a:r>
            <a:r>
              <a:rPr lang="es-PE" sz="2000" b="1" dirty="0">
                <a:effectLst/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cantidad de unidades transportadas</a:t>
            </a:r>
            <a:r>
              <a:rPr lang="es-PE" sz="2000" dirty="0">
                <a:effectLst/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PE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 determinada ruta.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P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 general, se puede ampliar el modelo de transporte a otras áreas de operación, entre otras el control de inventarios, programación de empleos y asignación de personal. </a:t>
            </a:r>
            <a:endParaRPr lang="es-PE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6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3E9008D-5DA2-6790-E458-B81D3BAED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Problema de transporte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BFC84A2-5096-4874-F61B-CEAAD521E9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"/>
          <a:stretch/>
        </p:blipFill>
        <p:spPr>
          <a:xfrm>
            <a:off x="1290680" y="1524005"/>
            <a:ext cx="9610639" cy="449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831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3E9008D-5DA2-6790-E458-B81D3BAED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Problema de transporte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FADF975-B866-C1CC-B3E2-551F89C18A2B}"/>
              </a:ext>
            </a:extLst>
          </p:cNvPr>
          <p:cNvSpPr txBox="1"/>
          <p:nvPr/>
        </p:nvSpPr>
        <p:spPr>
          <a:xfrm>
            <a:off x="647700" y="1475231"/>
            <a:ext cx="1093470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000" b="1" dirty="0">
                <a:latin typeface="Arial" panose="020B0604020202020204" pitchFamily="34" charset="0"/>
                <a:cs typeface="Arial" panose="020B0604020202020204" pitchFamily="34" charset="0"/>
              </a:rPr>
              <a:t>El algoritmo de transporte se basa en la hipótesis que el </a:t>
            </a:r>
            <a:r>
              <a:rPr lang="es-PE" sz="2000" b="1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modelo está balanceado</a:t>
            </a:r>
            <a:r>
              <a:rPr lang="es-PE" sz="2000" dirty="0">
                <a:latin typeface="Arial" panose="020B0604020202020204" pitchFamily="34" charset="0"/>
                <a:cs typeface="Arial" panose="020B0604020202020204" pitchFamily="34" charset="0"/>
              </a:rPr>
              <a:t>, y eso quiere decir que la </a:t>
            </a:r>
            <a:r>
              <a:rPr lang="es-PE" sz="2000" b="1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demanda total es igual a la oferta total</a:t>
            </a:r>
            <a:r>
              <a:rPr lang="es-PE" sz="2000" dirty="0">
                <a:latin typeface="Arial" panose="020B0604020202020204" pitchFamily="34" charset="0"/>
                <a:cs typeface="Arial" panose="020B0604020202020204" pitchFamily="34" charset="0"/>
              </a:rPr>
              <a:t>. Si el modelo está desbalanceado siempre se podrá aumentar un origen o un destino ficticio para restaurar el equilibrio o balance. </a:t>
            </a:r>
          </a:p>
          <a:p>
            <a:endParaRPr lang="es-PE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CC75D13-6B2C-20FD-56D8-C67EFB821559}"/>
              </a:ext>
            </a:extLst>
          </p:cNvPr>
          <p:cNvSpPr txBox="1"/>
          <p:nvPr/>
        </p:nvSpPr>
        <p:spPr>
          <a:xfrm>
            <a:off x="7315200" y="5867400"/>
            <a:ext cx="46718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PE" sz="1100" dirty="0">
                <a:latin typeface="Arial" panose="020B0604020202020204" pitchFamily="34" charset="0"/>
                <a:cs typeface="Arial" panose="020B0604020202020204" pitchFamily="34" charset="0"/>
              </a:rPr>
              <a:t>Para balancear la demanda agregamos una columna ficticia</a:t>
            </a:r>
            <a:endParaRPr lang="es-PE" sz="1100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84137469-B4C3-0445-6759-BD8AF0E1C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090" y="2961036"/>
            <a:ext cx="3962400" cy="2791691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FC486086-645B-E355-CAAD-5D8ACEAAEA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3075669"/>
            <a:ext cx="4056310" cy="2667663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C7AB4739-15A8-C9C6-B439-44CFF948B5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7567" y="5238620"/>
            <a:ext cx="570143" cy="521620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B67B61C1-52C4-D6F8-33C9-88B1825DA9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102" y="5645381"/>
            <a:ext cx="570143" cy="52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27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3E9008D-5DA2-6790-E458-B81D3BAED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Ejemplo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F4DA2091-C729-F60D-F3EB-82E688D6590B}"/>
              </a:ext>
            </a:extLst>
          </p:cNvPr>
          <p:cNvSpPr/>
          <p:nvPr/>
        </p:nvSpPr>
        <p:spPr>
          <a:xfrm>
            <a:off x="1255813" y="2490752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Lima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AFDDDD48-E156-39C1-51CD-FF61B80BD200}"/>
              </a:ext>
            </a:extLst>
          </p:cNvPr>
          <p:cNvSpPr/>
          <p:nvPr/>
        </p:nvSpPr>
        <p:spPr>
          <a:xfrm>
            <a:off x="1255813" y="3645555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2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Ica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8D24AA66-726F-B0F8-7DED-6DF6B8A3929E}"/>
              </a:ext>
            </a:extLst>
          </p:cNvPr>
          <p:cNvSpPr/>
          <p:nvPr/>
        </p:nvSpPr>
        <p:spPr>
          <a:xfrm>
            <a:off x="1255813" y="4800358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3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Huacho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0F5C8B83-8804-D089-56E7-57C1025E5A7B}"/>
              </a:ext>
            </a:extLst>
          </p:cNvPr>
          <p:cNvSpPr/>
          <p:nvPr/>
        </p:nvSpPr>
        <p:spPr>
          <a:xfrm>
            <a:off x="3763376" y="1780521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Trujillo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9E6D896F-61A0-1C9C-589E-F38F30C54C6E}"/>
              </a:ext>
            </a:extLst>
          </p:cNvPr>
          <p:cNvSpPr/>
          <p:nvPr/>
        </p:nvSpPr>
        <p:spPr>
          <a:xfrm>
            <a:off x="3812784" y="3004688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2</a:t>
            </a:r>
          </a:p>
          <a:p>
            <a:pPr algn="ctr"/>
            <a:r>
              <a:rPr lang="es-ES_tradnl" sz="1200" dirty="0" err="1">
                <a:solidFill>
                  <a:schemeClr val="tx1"/>
                </a:solidFill>
              </a:rPr>
              <a:t>Ayacuc</a:t>
            </a:r>
            <a:r>
              <a:rPr lang="es-ES_tradnl" sz="12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2CA8E353-15B4-73E7-6956-30057775E4EC}"/>
              </a:ext>
            </a:extLst>
          </p:cNvPr>
          <p:cNvSpPr/>
          <p:nvPr/>
        </p:nvSpPr>
        <p:spPr>
          <a:xfrm>
            <a:off x="3812784" y="4114558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3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Yauyos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CB9C20E6-748F-6CD5-03A4-5F9816AB09EB}"/>
              </a:ext>
            </a:extLst>
          </p:cNvPr>
          <p:cNvSpPr/>
          <p:nvPr/>
        </p:nvSpPr>
        <p:spPr>
          <a:xfrm>
            <a:off x="3812784" y="5201786"/>
            <a:ext cx="685800" cy="6858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4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Cañete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C3698981-91AC-A534-6257-F6E505A7AC46}"/>
              </a:ext>
            </a:extLst>
          </p:cNvPr>
          <p:cNvCxnSpPr>
            <a:stCxn id="2" idx="6"/>
            <a:endCxn id="13" idx="2"/>
          </p:cNvCxnSpPr>
          <p:nvPr/>
        </p:nvCxnSpPr>
        <p:spPr>
          <a:xfrm flipV="1">
            <a:off x="1941613" y="2123421"/>
            <a:ext cx="1821763" cy="710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04762F2F-59D0-2E34-5C51-64DED5A3AAC6}"/>
              </a:ext>
            </a:extLst>
          </p:cNvPr>
          <p:cNvCxnSpPr>
            <a:cxnSpLocks/>
            <a:stCxn id="2" idx="6"/>
            <a:endCxn id="14" idx="1"/>
          </p:cNvCxnSpPr>
          <p:nvPr/>
        </p:nvCxnSpPr>
        <p:spPr>
          <a:xfrm>
            <a:off x="1941613" y="2833652"/>
            <a:ext cx="1971604" cy="271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59310397-7FCF-0D4F-2011-58B44AD63FB9}"/>
              </a:ext>
            </a:extLst>
          </p:cNvPr>
          <p:cNvCxnSpPr>
            <a:cxnSpLocks/>
            <a:stCxn id="2" idx="6"/>
            <a:endCxn id="15" idx="1"/>
          </p:cNvCxnSpPr>
          <p:nvPr/>
        </p:nvCxnSpPr>
        <p:spPr>
          <a:xfrm>
            <a:off x="1941613" y="2833652"/>
            <a:ext cx="1971604" cy="138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372C3C2E-FDF9-F48D-EE1C-CDA2082AE05B}"/>
              </a:ext>
            </a:extLst>
          </p:cNvPr>
          <p:cNvCxnSpPr>
            <a:cxnSpLocks/>
            <a:stCxn id="2" idx="6"/>
            <a:endCxn id="17" idx="1"/>
          </p:cNvCxnSpPr>
          <p:nvPr/>
        </p:nvCxnSpPr>
        <p:spPr>
          <a:xfrm>
            <a:off x="1941613" y="2833652"/>
            <a:ext cx="1971604" cy="2468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A6F08503-865D-370D-EE47-0A5D56BAD2AB}"/>
              </a:ext>
            </a:extLst>
          </p:cNvPr>
          <p:cNvCxnSpPr>
            <a:cxnSpLocks/>
            <a:stCxn id="9" idx="6"/>
            <a:endCxn id="13" idx="3"/>
          </p:cNvCxnSpPr>
          <p:nvPr/>
        </p:nvCxnSpPr>
        <p:spPr>
          <a:xfrm flipV="1">
            <a:off x="1941613" y="2365888"/>
            <a:ext cx="1922196" cy="1622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35">
            <a:extLst>
              <a:ext uri="{FF2B5EF4-FFF2-40B4-BE49-F238E27FC236}">
                <a16:creationId xmlns:a16="http://schemas.microsoft.com/office/drawing/2014/main" id="{567822B8-A350-ACB6-9CB9-A93C1169151F}"/>
              </a:ext>
            </a:extLst>
          </p:cNvPr>
          <p:cNvCxnSpPr>
            <a:cxnSpLocks/>
            <a:stCxn id="9" idx="6"/>
            <a:endCxn id="14" idx="2"/>
          </p:cNvCxnSpPr>
          <p:nvPr/>
        </p:nvCxnSpPr>
        <p:spPr>
          <a:xfrm flipV="1">
            <a:off x="1941613" y="3347588"/>
            <a:ext cx="1871171" cy="640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F705BDAD-8EFD-AFEB-293D-D80134B88334}"/>
              </a:ext>
            </a:extLst>
          </p:cNvPr>
          <p:cNvCxnSpPr>
            <a:cxnSpLocks/>
            <a:stCxn id="9" idx="6"/>
            <a:endCxn id="15" idx="2"/>
          </p:cNvCxnSpPr>
          <p:nvPr/>
        </p:nvCxnSpPr>
        <p:spPr>
          <a:xfrm>
            <a:off x="1941613" y="3988455"/>
            <a:ext cx="1871171" cy="469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A3B26D5E-4C94-600B-7C9E-49160E79A7C0}"/>
              </a:ext>
            </a:extLst>
          </p:cNvPr>
          <p:cNvCxnSpPr>
            <a:cxnSpLocks/>
            <a:stCxn id="9" idx="6"/>
            <a:endCxn id="17" idx="2"/>
          </p:cNvCxnSpPr>
          <p:nvPr/>
        </p:nvCxnSpPr>
        <p:spPr>
          <a:xfrm>
            <a:off x="1941613" y="3988455"/>
            <a:ext cx="1871171" cy="1556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38ACA694-116A-AAB2-AD98-7FBC6B9AEE02}"/>
              </a:ext>
            </a:extLst>
          </p:cNvPr>
          <p:cNvCxnSpPr>
            <a:cxnSpLocks/>
            <a:stCxn id="11" idx="6"/>
            <a:endCxn id="13" idx="4"/>
          </p:cNvCxnSpPr>
          <p:nvPr/>
        </p:nvCxnSpPr>
        <p:spPr>
          <a:xfrm flipV="1">
            <a:off x="1941613" y="2466321"/>
            <a:ext cx="2164663" cy="2676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A09BE60E-E730-E503-C937-9A5BEF453B83}"/>
              </a:ext>
            </a:extLst>
          </p:cNvPr>
          <p:cNvCxnSpPr>
            <a:cxnSpLocks/>
            <a:stCxn id="11" idx="6"/>
            <a:endCxn id="14" idx="3"/>
          </p:cNvCxnSpPr>
          <p:nvPr/>
        </p:nvCxnSpPr>
        <p:spPr>
          <a:xfrm flipV="1">
            <a:off x="1941613" y="3590055"/>
            <a:ext cx="1971604" cy="15532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4BE31FBF-DE51-3524-6DC5-208F93A2C8C1}"/>
              </a:ext>
            </a:extLst>
          </p:cNvPr>
          <p:cNvCxnSpPr>
            <a:cxnSpLocks/>
            <a:stCxn id="11" idx="6"/>
            <a:endCxn id="15" idx="3"/>
          </p:cNvCxnSpPr>
          <p:nvPr/>
        </p:nvCxnSpPr>
        <p:spPr>
          <a:xfrm flipV="1">
            <a:off x="1941613" y="4699925"/>
            <a:ext cx="1971604" cy="443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D9397203-6918-D4BE-961D-291583F339A8}"/>
              </a:ext>
            </a:extLst>
          </p:cNvPr>
          <p:cNvCxnSpPr>
            <a:cxnSpLocks/>
            <a:stCxn id="11" idx="6"/>
            <a:endCxn id="17" idx="3"/>
          </p:cNvCxnSpPr>
          <p:nvPr/>
        </p:nvCxnSpPr>
        <p:spPr>
          <a:xfrm>
            <a:off x="1941613" y="5143258"/>
            <a:ext cx="1971604" cy="643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uadroTexto 69">
            <a:extLst>
              <a:ext uri="{FF2B5EF4-FFF2-40B4-BE49-F238E27FC236}">
                <a16:creationId xmlns:a16="http://schemas.microsoft.com/office/drawing/2014/main" id="{0F8ABA0D-B3E3-8868-6B6F-CBD45EEE18C1}"/>
              </a:ext>
            </a:extLst>
          </p:cNvPr>
          <p:cNvSpPr txBox="1"/>
          <p:nvPr/>
        </p:nvSpPr>
        <p:spPr>
          <a:xfrm>
            <a:off x="852067" y="1966555"/>
            <a:ext cx="14339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Plantas</a:t>
            </a: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(nodos de origen)</a:t>
            </a:r>
            <a:endParaRPr lang="es-ES_tradnl" sz="1200" dirty="0"/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95F0B85A-E87A-BF07-2711-1097A2D76BFD}"/>
              </a:ext>
            </a:extLst>
          </p:cNvPr>
          <p:cNvSpPr txBox="1"/>
          <p:nvPr/>
        </p:nvSpPr>
        <p:spPr>
          <a:xfrm>
            <a:off x="3505199" y="1295400"/>
            <a:ext cx="17141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Centros de distribuci</a:t>
            </a:r>
            <a:r>
              <a:rPr lang="es-ES_tradnl" sz="1200" dirty="0"/>
              <a:t>ón</a:t>
            </a:r>
            <a:endParaRPr lang="es-ES_tradnl" sz="1200" dirty="0">
              <a:solidFill>
                <a:schemeClr val="tx1"/>
              </a:solidFill>
            </a:endParaRPr>
          </a:p>
          <a:p>
            <a:pPr algn="ctr"/>
            <a:r>
              <a:rPr lang="es-ES_tradnl" sz="1200" dirty="0">
                <a:solidFill>
                  <a:schemeClr val="tx1"/>
                </a:solidFill>
              </a:rPr>
              <a:t>(nodos de destino)</a:t>
            </a:r>
            <a:endParaRPr lang="es-ES_tradnl" sz="1200" dirty="0"/>
          </a:p>
        </p:txBody>
      </p:sp>
      <p:sp>
        <p:nvSpPr>
          <p:cNvPr id="72" name="CuadroTexto 71">
            <a:extLst>
              <a:ext uri="{FF2B5EF4-FFF2-40B4-BE49-F238E27FC236}">
                <a16:creationId xmlns:a16="http://schemas.microsoft.com/office/drawing/2014/main" id="{4B2CD240-2EE8-3421-509F-07023D1DC673}"/>
              </a:ext>
            </a:extLst>
          </p:cNvPr>
          <p:cNvSpPr txBox="1"/>
          <p:nvPr/>
        </p:nvSpPr>
        <p:spPr>
          <a:xfrm>
            <a:off x="2286000" y="2379821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3</a:t>
            </a: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A84A7088-967A-ADE4-0D7F-6B1E9915D2CD}"/>
              </a:ext>
            </a:extLst>
          </p:cNvPr>
          <p:cNvSpPr txBox="1"/>
          <p:nvPr/>
        </p:nvSpPr>
        <p:spPr>
          <a:xfrm>
            <a:off x="2362200" y="2653843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2</a:t>
            </a:r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4C935BFC-B511-8720-35F6-C43D870724AB}"/>
              </a:ext>
            </a:extLst>
          </p:cNvPr>
          <p:cNvSpPr txBox="1"/>
          <p:nvPr/>
        </p:nvSpPr>
        <p:spPr>
          <a:xfrm>
            <a:off x="2362200" y="2961620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7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2FC6E36F-AFDF-2216-6B1A-A135EAA6D11D}"/>
              </a:ext>
            </a:extLst>
          </p:cNvPr>
          <p:cNvSpPr txBox="1"/>
          <p:nvPr/>
        </p:nvSpPr>
        <p:spPr>
          <a:xfrm>
            <a:off x="2286000" y="3141821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6</a:t>
            </a:r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FDDBAE4D-4D66-504C-9CDA-2496A1C62C08}"/>
              </a:ext>
            </a:extLst>
          </p:cNvPr>
          <p:cNvSpPr txBox="1"/>
          <p:nvPr/>
        </p:nvSpPr>
        <p:spPr>
          <a:xfrm>
            <a:off x="2093902" y="3497973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7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78AA77C3-4A31-F5E5-AC66-91E9D6BAF10A}"/>
              </a:ext>
            </a:extLst>
          </p:cNvPr>
          <p:cNvSpPr txBox="1"/>
          <p:nvPr/>
        </p:nvSpPr>
        <p:spPr>
          <a:xfrm>
            <a:off x="2170102" y="3647420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5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57F1715A-A7D8-E11A-8B66-663526670417}"/>
              </a:ext>
            </a:extLst>
          </p:cNvPr>
          <p:cNvSpPr txBox="1"/>
          <p:nvPr/>
        </p:nvSpPr>
        <p:spPr>
          <a:xfrm>
            <a:off x="2170102" y="3876020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2</a:t>
            </a:r>
          </a:p>
        </p:txBody>
      </p:sp>
      <p:sp>
        <p:nvSpPr>
          <p:cNvPr id="79" name="CuadroTexto 78">
            <a:extLst>
              <a:ext uri="{FF2B5EF4-FFF2-40B4-BE49-F238E27FC236}">
                <a16:creationId xmlns:a16="http://schemas.microsoft.com/office/drawing/2014/main" id="{B8CE27A0-3C10-2F94-DCC4-725F3E51F3C3}"/>
              </a:ext>
            </a:extLst>
          </p:cNvPr>
          <p:cNvSpPr txBox="1"/>
          <p:nvPr/>
        </p:nvSpPr>
        <p:spPr>
          <a:xfrm>
            <a:off x="2171701" y="4028420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3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FED53AFD-A5B4-0D15-5724-4A32E82C175E}"/>
              </a:ext>
            </a:extLst>
          </p:cNvPr>
          <p:cNvSpPr txBox="1"/>
          <p:nvPr/>
        </p:nvSpPr>
        <p:spPr>
          <a:xfrm>
            <a:off x="2057400" y="4513421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2</a:t>
            </a:r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02F745A1-AAE9-4310-9543-4FB69B1E9D79}"/>
              </a:ext>
            </a:extLst>
          </p:cNvPr>
          <p:cNvSpPr txBox="1"/>
          <p:nvPr/>
        </p:nvSpPr>
        <p:spPr>
          <a:xfrm>
            <a:off x="2324101" y="4714220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5</a:t>
            </a:r>
          </a:p>
        </p:txBody>
      </p:sp>
      <p:sp>
        <p:nvSpPr>
          <p:cNvPr id="82" name="CuadroTexto 81">
            <a:extLst>
              <a:ext uri="{FF2B5EF4-FFF2-40B4-BE49-F238E27FC236}">
                <a16:creationId xmlns:a16="http://schemas.microsoft.com/office/drawing/2014/main" id="{7DD02901-ACA2-D2CE-850A-B9394FE152D6}"/>
              </a:ext>
            </a:extLst>
          </p:cNvPr>
          <p:cNvSpPr txBox="1"/>
          <p:nvPr/>
        </p:nvSpPr>
        <p:spPr>
          <a:xfrm>
            <a:off x="2324101" y="4970621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4</a:t>
            </a:r>
          </a:p>
        </p:txBody>
      </p:sp>
      <p:sp>
        <p:nvSpPr>
          <p:cNvPr id="83" name="CuadroTexto 82">
            <a:extLst>
              <a:ext uri="{FF2B5EF4-FFF2-40B4-BE49-F238E27FC236}">
                <a16:creationId xmlns:a16="http://schemas.microsoft.com/office/drawing/2014/main" id="{6CCB0B90-BF15-98B6-AF0E-C9CD7ECDC582}"/>
              </a:ext>
            </a:extLst>
          </p:cNvPr>
          <p:cNvSpPr txBox="1"/>
          <p:nvPr/>
        </p:nvSpPr>
        <p:spPr>
          <a:xfrm>
            <a:off x="2171701" y="5247620"/>
            <a:ext cx="342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/>
              <a:t>5</a:t>
            </a:r>
          </a:p>
        </p:txBody>
      </p:sp>
      <p:sp>
        <p:nvSpPr>
          <p:cNvPr id="84" name="CuadroTexto 83">
            <a:extLst>
              <a:ext uri="{FF2B5EF4-FFF2-40B4-BE49-F238E27FC236}">
                <a16:creationId xmlns:a16="http://schemas.microsoft.com/office/drawing/2014/main" id="{E1BA4409-E377-BE30-524B-EC4212847892}"/>
              </a:ext>
            </a:extLst>
          </p:cNvPr>
          <p:cNvSpPr txBox="1"/>
          <p:nvPr/>
        </p:nvSpPr>
        <p:spPr>
          <a:xfrm>
            <a:off x="452929" y="2696911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5000</a:t>
            </a:r>
          </a:p>
        </p:txBody>
      </p:sp>
      <p:sp>
        <p:nvSpPr>
          <p:cNvPr id="85" name="CuadroTexto 84">
            <a:extLst>
              <a:ext uri="{FF2B5EF4-FFF2-40B4-BE49-F238E27FC236}">
                <a16:creationId xmlns:a16="http://schemas.microsoft.com/office/drawing/2014/main" id="{8C76384B-D95E-552A-F91E-AE70B42C1346}"/>
              </a:ext>
            </a:extLst>
          </p:cNvPr>
          <p:cNvSpPr txBox="1"/>
          <p:nvPr/>
        </p:nvSpPr>
        <p:spPr>
          <a:xfrm>
            <a:off x="481796" y="3876020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6000</a:t>
            </a:r>
          </a:p>
        </p:txBody>
      </p:sp>
      <p:sp>
        <p:nvSpPr>
          <p:cNvPr id="86" name="CuadroTexto 85">
            <a:extLst>
              <a:ext uri="{FF2B5EF4-FFF2-40B4-BE49-F238E27FC236}">
                <a16:creationId xmlns:a16="http://schemas.microsoft.com/office/drawing/2014/main" id="{468219C5-808E-51D9-D741-D6A2C882C5E7}"/>
              </a:ext>
            </a:extLst>
          </p:cNvPr>
          <p:cNvSpPr txBox="1"/>
          <p:nvPr/>
        </p:nvSpPr>
        <p:spPr>
          <a:xfrm>
            <a:off x="4497060" y="1941079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6000</a:t>
            </a:r>
          </a:p>
        </p:txBody>
      </p:sp>
      <p:sp>
        <p:nvSpPr>
          <p:cNvPr id="87" name="CuadroTexto 86">
            <a:extLst>
              <a:ext uri="{FF2B5EF4-FFF2-40B4-BE49-F238E27FC236}">
                <a16:creationId xmlns:a16="http://schemas.microsoft.com/office/drawing/2014/main" id="{CD4EE3A5-E5EC-E50D-6254-48CFBF562B5D}"/>
              </a:ext>
            </a:extLst>
          </p:cNvPr>
          <p:cNvSpPr txBox="1"/>
          <p:nvPr/>
        </p:nvSpPr>
        <p:spPr>
          <a:xfrm>
            <a:off x="490928" y="4999478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2500</a:t>
            </a:r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3075D243-5BC1-1FF6-FE60-CDC4D64428A1}"/>
              </a:ext>
            </a:extLst>
          </p:cNvPr>
          <p:cNvSpPr txBox="1"/>
          <p:nvPr/>
        </p:nvSpPr>
        <p:spPr>
          <a:xfrm>
            <a:off x="4576902" y="4331355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2000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F55DBFCC-95C6-F576-75DD-95CFCA3DEC6B}"/>
              </a:ext>
            </a:extLst>
          </p:cNvPr>
          <p:cNvSpPr txBox="1"/>
          <p:nvPr/>
        </p:nvSpPr>
        <p:spPr>
          <a:xfrm>
            <a:off x="4549609" y="3185847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4000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0727B636-BB41-7DBE-FBDA-F27B88932EE6}"/>
              </a:ext>
            </a:extLst>
          </p:cNvPr>
          <p:cNvSpPr txBox="1"/>
          <p:nvPr/>
        </p:nvSpPr>
        <p:spPr>
          <a:xfrm>
            <a:off x="4541623" y="5390797"/>
            <a:ext cx="801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400" dirty="0"/>
              <a:t>1500</a:t>
            </a:r>
          </a:p>
        </p:txBody>
      </p:sp>
      <p:sp>
        <p:nvSpPr>
          <p:cNvPr id="92" name="CuadroTexto 91">
            <a:extLst>
              <a:ext uri="{FF2B5EF4-FFF2-40B4-BE49-F238E27FC236}">
                <a16:creationId xmlns:a16="http://schemas.microsoft.com/office/drawing/2014/main" id="{DE7F5E69-FAFB-134D-D3D8-512A78D6CE0E}"/>
              </a:ext>
            </a:extLst>
          </p:cNvPr>
          <p:cNvSpPr txBox="1"/>
          <p:nvPr/>
        </p:nvSpPr>
        <p:spPr>
          <a:xfrm>
            <a:off x="2045922" y="1425737"/>
            <a:ext cx="111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Costo unitario de transporte</a:t>
            </a:r>
            <a:endParaRPr lang="es-ES_tradnl" sz="1200" dirty="0"/>
          </a:p>
        </p:txBody>
      </p:sp>
      <p:cxnSp>
        <p:nvCxnSpPr>
          <p:cNvPr id="95" name="Conector recto de flecha 94">
            <a:extLst>
              <a:ext uri="{FF2B5EF4-FFF2-40B4-BE49-F238E27FC236}">
                <a16:creationId xmlns:a16="http://schemas.microsoft.com/office/drawing/2014/main" id="{DA00A94A-FC75-1C8C-B91C-B4963FD96D6F}"/>
              </a:ext>
            </a:extLst>
          </p:cNvPr>
          <p:cNvCxnSpPr/>
          <p:nvPr/>
        </p:nvCxnSpPr>
        <p:spPr>
          <a:xfrm flipH="1">
            <a:off x="2566079" y="1929855"/>
            <a:ext cx="186929" cy="377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CuadroTexto 96">
            <a:extLst>
              <a:ext uri="{FF2B5EF4-FFF2-40B4-BE49-F238E27FC236}">
                <a16:creationId xmlns:a16="http://schemas.microsoft.com/office/drawing/2014/main" id="{DC2DC0A2-F679-02ED-FF2D-5352EF687AA1}"/>
              </a:ext>
            </a:extLst>
          </p:cNvPr>
          <p:cNvSpPr txBox="1"/>
          <p:nvPr/>
        </p:nvSpPr>
        <p:spPr>
          <a:xfrm>
            <a:off x="794916" y="5798787"/>
            <a:ext cx="14339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SUMINISTRO</a:t>
            </a:r>
          </a:p>
          <a:p>
            <a:pPr algn="ctr"/>
            <a:r>
              <a:rPr lang="es-ES_tradnl" sz="1200" dirty="0"/>
              <a:t>(OFERTA)</a:t>
            </a:r>
          </a:p>
        </p:txBody>
      </p:sp>
      <p:sp>
        <p:nvSpPr>
          <p:cNvPr id="98" name="CuadroTexto 97">
            <a:extLst>
              <a:ext uri="{FF2B5EF4-FFF2-40B4-BE49-F238E27FC236}">
                <a16:creationId xmlns:a16="http://schemas.microsoft.com/office/drawing/2014/main" id="{112868CF-CEE6-F9A3-A9EF-EA988169C2CA}"/>
              </a:ext>
            </a:extLst>
          </p:cNvPr>
          <p:cNvSpPr txBox="1"/>
          <p:nvPr/>
        </p:nvSpPr>
        <p:spPr>
          <a:xfrm>
            <a:off x="3469547" y="5962211"/>
            <a:ext cx="14339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>
                <a:solidFill>
                  <a:schemeClr val="tx1"/>
                </a:solidFill>
              </a:rPr>
              <a:t>DEMANDAS</a:t>
            </a:r>
            <a:endParaRPr lang="es-ES_tradnl" sz="1200" dirty="0"/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BC1C9036-5540-A500-2683-3FB6D20275A9}"/>
              </a:ext>
            </a:extLst>
          </p:cNvPr>
          <p:cNvSpPr txBox="1"/>
          <p:nvPr/>
        </p:nvSpPr>
        <p:spPr>
          <a:xfrm>
            <a:off x="2186448" y="5728957"/>
            <a:ext cx="14339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_tradnl" sz="1200" dirty="0"/>
              <a:t>Rutas de distribución (arcos)</a:t>
            </a:r>
          </a:p>
        </p:txBody>
      </p:sp>
      <p:graphicFrame>
        <p:nvGraphicFramePr>
          <p:cNvPr id="100" name="Tabla 99">
            <a:extLst>
              <a:ext uri="{FF2B5EF4-FFF2-40B4-BE49-F238E27FC236}">
                <a16:creationId xmlns:a16="http://schemas.microsoft.com/office/drawing/2014/main" id="{F6913D66-4BC1-C527-E26B-0A5AA2DCC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229092"/>
              </p:ext>
            </p:extLst>
          </p:nvPr>
        </p:nvGraphicFramePr>
        <p:xfrm>
          <a:off x="6144177" y="4114578"/>
          <a:ext cx="5502966" cy="1854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9127">
                  <a:extLst>
                    <a:ext uri="{9D8B030D-6E8A-4147-A177-3AD203B41FA5}">
                      <a16:colId xmlns:a16="http://schemas.microsoft.com/office/drawing/2014/main" val="3298033127"/>
                    </a:ext>
                  </a:extLst>
                </a:gridCol>
                <a:gridCol w="1376611">
                  <a:extLst>
                    <a:ext uri="{9D8B030D-6E8A-4147-A177-3AD203B41FA5}">
                      <a16:colId xmlns:a16="http://schemas.microsoft.com/office/drawing/2014/main" val="1282014341"/>
                    </a:ext>
                  </a:extLst>
                </a:gridCol>
                <a:gridCol w="1079076">
                  <a:extLst>
                    <a:ext uri="{9D8B030D-6E8A-4147-A177-3AD203B41FA5}">
                      <a16:colId xmlns:a16="http://schemas.microsoft.com/office/drawing/2014/main" val="2568108356"/>
                    </a:ext>
                  </a:extLst>
                </a:gridCol>
                <a:gridCol w="1079076">
                  <a:extLst>
                    <a:ext uri="{9D8B030D-6E8A-4147-A177-3AD203B41FA5}">
                      <a16:colId xmlns:a16="http://schemas.microsoft.com/office/drawing/2014/main" val="402740815"/>
                    </a:ext>
                  </a:extLst>
                </a:gridCol>
                <a:gridCol w="1079076">
                  <a:extLst>
                    <a:ext uri="{9D8B030D-6E8A-4147-A177-3AD203B41FA5}">
                      <a16:colId xmlns:a16="http://schemas.microsoft.com/office/drawing/2014/main" val="22535772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DESTINO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75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ORIGEN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Trujillo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Ayacucho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Yauyos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Cañete</a:t>
                      </a:r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1293184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Lima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1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461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Huacho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521870"/>
                  </a:ext>
                </a:extLst>
              </a:tr>
            </a:tbl>
          </a:graphicData>
        </a:graphic>
      </p:graphicFrame>
      <p:sp>
        <p:nvSpPr>
          <p:cNvPr id="102" name="CuadroTexto 101">
            <a:extLst>
              <a:ext uri="{FF2B5EF4-FFF2-40B4-BE49-F238E27FC236}">
                <a16:creationId xmlns:a16="http://schemas.microsoft.com/office/drawing/2014/main" id="{C26CE4CC-6740-9177-4E3E-B4E01475D1C4}"/>
              </a:ext>
            </a:extLst>
          </p:cNvPr>
          <p:cNvSpPr txBox="1"/>
          <p:nvPr/>
        </p:nvSpPr>
        <p:spPr>
          <a:xfrm>
            <a:off x="5977447" y="1589260"/>
            <a:ext cx="556685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spcAft>
                <a:spcPts val="600"/>
              </a:spcAft>
              <a:buFont typeface="Wingdings" pitchFamily="2" charset="2"/>
              <a:buChar char="q"/>
            </a:pPr>
            <a:r>
              <a:rPr lang="es-ES_tradnl" sz="1600" dirty="0"/>
              <a:t>A la gerencia le gustaría determinar cuánto de su producción debe enviarse desde cada planta a cada centro de distribución. Es decir, el objetivo es </a:t>
            </a:r>
            <a:r>
              <a:rPr lang="es-ES_tradnl" sz="1600" b="1" i="1" dirty="0"/>
              <a:t>determinar las rutas y la cantidad que se enviará por cada una de ellas </a:t>
            </a:r>
            <a:r>
              <a:rPr lang="es-ES_tradnl" sz="1600" dirty="0"/>
              <a:t>para lograr que el </a:t>
            </a:r>
            <a:r>
              <a:rPr lang="es-ES_tradnl" sz="1600" b="1" i="1" dirty="0"/>
              <a:t>costo total de transporte sea mínimo</a:t>
            </a:r>
            <a:r>
              <a:rPr lang="es-ES_tradnl" sz="1600" dirty="0"/>
              <a:t>.</a:t>
            </a:r>
          </a:p>
          <a:p>
            <a:pPr algn="just">
              <a:spcAft>
                <a:spcPts val="600"/>
              </a:spcAft>
            </a:pPr>
            <a:endParaRPr lang="es-ES_tradnl" sz="1600" dirty="0"/>
          </a:p>
          <a:p>
            <a:pPr marL="285750" indent="-285750" algn="just">
              <a:buFont typeface="Wingdings" pitchFamily="2" charset="2"/>
              <a:buChar char="q"/>
            </a:pPr>
            <a:r>
              <a:rPr lang="es-ES_tradnl" sz="1600" dirty="0"/>
              <a:t>El costo para cada unidad embarcada en cada ruta se proporciona en la tabla:</a:t>
            </a:r>
          </a:p>
        </p:txBody>
      </p:sp>
    </p:spTree>
    <p:extLst>
      <p:ext uri="{BB962C8B-B14F-4D97-AF65-F5344CB8AC3E}">
        <p14:creationId xmlns:p14="http://schemas.microsoft.com/office/powerpoint/2010/main" val="359858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0" name="Tabla 99">
            <a:extLst>
              <a:ext uri="{FF2B5EF4-FFF2-40B4-BE49-F238E27FC236}">
                <a16:creationId xmlns:a16="http://schemas.microsoft.com/office/drawing/2014/main" id="{F6913D66-4BC1-C527-E26B-0A5AA2DCC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595763"/>
              </p:ext>
            </p:extLst>
          </p:nvPr>
        </p:nvGraphicFramePr>
        <p:xfrm>
          <a:off x="3344517" y="4114800"/>
          <a:ext cx="5502966" cy="1854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9127">
                  <a:extLst>
                    <a:ext uri="{9D8B030D-6E8A-4147-A177-3AD203B41FA5}">
                      <a16:colId xmlns:a16="http://schemas.microsoft.com/office/drawing/2014/main" val="3298033127"/>
                    </a:ext>
                  </a:extLst>
                </a:gridCol>
                <a:gridCol w="1376611">
                  <a:extLst>
                    <a:ext uri="{9D8B030D-6E8A-4147-A177-3AD203B41FA5}">
                      <a16:colId xmlns:a16="http://schemas.microsoft.com/office/drawing/2014/main" val="1282014341"/>
                    </a:ext>
                  </a:extLst>
                </a:gridCol>
                <a:gridCol w="1079076">
                  <a:extLst>
                    <a:ext uri="{9D8B030D-6E8A-4147-A177-3AD203B41FA5}">
                      <a16:colId xmlns:a16="http://schemas.microsoft.com/office/drawing/2014/main" val="2568108356"/>
                    </a:ext>
                  </a:extLst>
                </a:gridCol>
                <a:gridCol w="1079076">
                  <a:extLst>
                    <a:ext uri="{9D8B030D-6E8A-4147-A177-3AD203B41FA5}">
                      <a16:colId xmlns:a16="http://schemas.microsoft.com/office/drawing/2014/main" val="402740815"/>
                    </a:ext>
                  </a:extLst>
                </a:gridCol>
                <a:gridCol w="1079076">
                  <a:extLst>
                    <a:ext uri="{9D8B030D-6E8A-4147-A177-3AD203B41FA5}">
                      <a16:colId xmlns:a16="http://schemas.microsoft.com/office/drawing/2014/main" val="22535772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_tradnl" sz="14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DESTINO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75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ORIGEN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Trujillo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Ayacucho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Yauyos</a:t>
                      </a: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0" dirty="0"/>
                        <a:t>Cañete</a:t>
                      </a:r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1293184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Lima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1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461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Huacho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521870"/>
                  </a:ext>
                </a:extLst>
              </a:tr>
            </a:tbl>
          </a:graphicData>
        </a:graphic>
      </p:graphicFrame>
      <p:sp>
        <p:nvSpPr>
          <p:cNvPr id="102" name="CuadroTexto 101">
            <a:extLst>
              <a:ext uri="{FF2B5EF4-FFF2-40B4-BE49-F238E27FC236}">
                <a16:creationId xmlns:a16="http://schemas.microsoft.com/office/drawing/2014/main" id="{C26CE4CC-6740-9177-4E3E-B4E01475D1C4}"/>
              </a:ext>
            </a:extLst>
          </p:cNvPr>
          <p:cNvSpPr txBox="1"/>
          <p:nvPr/>
        </p:nvSpPr>
        <p:spPr>
          <a:xfrm>
            <a:off x="647701" y="1589260"/>
            <a:ext cx="108966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s-ES_tradnl" dirty="0"/>
              <a:t>Para resolver este problema de programación lineal, utilizamos variables de decisión de doble </a:t>
            </a:r>
            <a:r>
              <a:rPr lang="es-ES_tradnl" dirty="0" err="1"/>
              <a:t>subindice</a:t>
            </a:r>
            <a:r>
              <a:rPr lang="es-ES_tradnl" dirty="0"/>
              <a:t> (</a:t>
            </a:r>
            <a:r>
              <a:rPr lang="es-ES_tradnl" dirty="0" err="1"/>
              <a:t>Xij</a:t>
            </a:r>
            <a:r>
              <a:rPr lang="es-ES_tradnl" dirty="0"/>
              <a:t>), que indica la cantidad de unidades enviadas desde el origen 1 (Lima) al destino 1 (Trujillo) y así sucesivamente.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s-ES_tradnl" i="1" dirty="0" err="1"/>
              <a:t>Xij</a:t>
            </a:r>
            <a:r>
              <a:rPr lang="es-ES_tradnl" i="1" dirty="0"/>
              <a:t> = cantidad de unidades enviadas desde el origen i al destino j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s-ES_tradnl" dirty="0"/>
              <a:t>Como es objetivo del problema de transporte es minimizar el costo de transporte total, podemos utilizar los datos de costos de la tabla o de la RED, es decir, de los arcos para desarrollar las expresiones de costo.</a:t>
            </a:r>
          </a:p>
          <a:p>
            <a:pPr marL="285750" indent="-285750" algn="just">
              <a:spcAft>
                <a:spcPts val="600"/>
              </a:spcAft>
              <a:buFont typeface="Wingdings" pitchFamily="2" charset="2"/>
              <a:buChar char="q"/>
            </a:pPr>
            <a:endParaRPr lang="es-ES_tradnl" i="1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4703CBAB-F67F-E16D-4F4F-44F84BE91B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Ejemplo</a:t>
            </a:r>
          </a:p>
        </p:txBody>
      </p:sp>
    </p:spTree>
    <p:extLst>
      <p:ext uri="{BB962C8B-B14F-4D97-AF65-F5344CB8AC3E}">
        <p14:creationId xmlns:p14="http://schemas.microsoft.com/office/powerpoint/2010/main" val="2267718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0983D3-312E-C084-8591-1109BF98C2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910" y="152400"/>
            <a:ext cx="2390660" cy="533400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468D270A-5A49-0FF5-5A1A-861121AF04AE}"/>
              </a:ext>
            </a:extLst>
          </p:cNvPr>
          <p:cNvCxnSpPr>
            <a:cxnSpLocks/>
          </p:cNvCxnSpPr>
          <p:nvPr/>
        </p:nvCxnSpPr>
        <p:spPr>
          <a:xfrm>
            <a:off x="647700" y="1295400"/>
            <a:ext cx="10896600" cy="0"/>
          </a:xfrm>
          <a:prstGeom prst="line">
            <a:avLst/>
          </a:prstGeom>
          <a:ln w="63500" cmpd="thickThin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6">
            <a:extLst>
              <a:ext uri="{FF2B5EF4-FFF2-40B4-BE49-F238E27FC236}">
                <a16:creationId xmlns:a16="http://schemas.microsoft.com/office/drawing/2014/main" id="{4703CBAB-F67F-E16D-4F4F-44F84BE91B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92" y="606425"/>
            <a:ext cx="916800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s-ES_tradnl" altLang="es-PE" sz="3600" b="1" dirty="0">
                <a:solidFill>
                  <a:srgbClr val="FF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s-PE" sz="4000" b="1" kern="0" spc="-1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Ejemplo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23F1A3B-8C7B-9D6E-2D2F-CE51706E26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137"/>
          <a:stretch/>
        </p:blipFill>
        <p:spPr>
          <a:xfrm>
            <a:off x="304800" y="1917702"/>
            <a:ext cx="4991100" cy="194561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D4BFB3B-5C66-E68F-A850-2D7AD85B9A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1609725"/>
            <a:ext cx="4635441" cy="56699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F929483-6AB3-3812-3055-46FD6C267B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343" y="2503745"/>
            <a:ext cx="3920897" cy="393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871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462C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462C1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16602</TotalTime>
  <Words>1154</Words>
  <Application>Microsoft Macintosh PowerPoint</Application>
  <PresentationFormat>Panorámica</PresentationFormat>
  <Paragraphs>295</Paragraphs>
  <Slides>18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Calibri</vt:lpstr>
      <vt:lpstr>Times</vt:lpstr>
      <vt:lpstr>Wingdings</vt:lpstr>
      <vt:lpstr>Office Theme</vt:lpstr>
      <vt:lpstr>INVESTIGACIÓN OPERATIVA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Record a Presentation</dc:title>
  <dc:creator>Orians, A.J.</dc:creator>
  <cp:lastModifiedBy>Martin Sanchez</cp:lastModifiedBy>
  <cp:revision>44</cp:revision>
  <dcterms:created xsi:type="dcterms:W3CDTF">2020-08-21T14:06:25Z</dcterms:created>
  <dcterms:modified xsi:type="dcterms:W3CDTF">2024-05-04T17:04:27Z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2020-08-12T00:00:00Z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2020-08-21T00:00:00Z</vt:filetime>
  </property>
</Properties>
</file>